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82" r:id="rId4"/>
    <p:sldId id="258" r:id="rId5"/>
    <p:sldId id="267" r:id="rId6"/>
    <p:sldId id="283" r:id="rId7"/>
    <p:sldId id="284" r:id="rId8"/>
    <p:sldId id="262" r:id="rId9"/>
    <p:sldId id="263" r:id="rId10"/>
    <p:sldId id="285" r:id="rId11"/>
    <p:sldId id="261" r:id="rId12"/>
    <p:sldId id="260" r:id="rId13"/>
    <p:sldId id="264" r:id="rId14"/>
    <p:sldId id="268" r:id="rId15"/>
    <p:sldId id="270" r:id="rId16"/>
    <p:sldId id="274" r:id="rId17"/>
    <p:sldId id="280" r:id="rId18"/>
    <p:sldId id="281" r:id="rId19"/>
    <p:sldId id="275" r:id="rId20"/>
    <p:sldId id="277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50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BFC9D-042F-4944-99BD-B383247D16B5}" type="datetimeFigureOut">
              <a:rPr lang="ru-RU" smtClean="0"/>
              <a:t>18.10.2016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F7DE0-69F6-455C-A535-7552F1880CE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F7DE0-69F6-455C-A535-7552F1880CE2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детские рамки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266" name="WordArt 2"/>
          <p:cNvSpPr>
            <a:spLocks noChangeArrowheads="1" noChangeShapeType="1" noTextEdit="1"/>
          </p:cNvSpPr>
          <p:nvPr/>
        </p:nvSpPr>
        <p:spPr bwMode="auto">
          <a:xfrm>
            <a:off x="2267744" y="2564904"/>
            <a:ext cx="4423023" cy="17609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kk-KZ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Көкшетау қаласы әкімдігінің жанындағы</a:t>
            </a:r>
            <a:endParaRPr lang="ru-RU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№37«Аленушка» балабақшасы</a:t>
            </a:r>
            <a:endParaRPr lang="ru-RU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мемлекеттік коммуналдық қазыналық кәсіпорны</a:t>
            </a:r>
            <a:endParaRPr lang="ru-RU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Государственное коммунально-казенное предпри</a:t>
            </a:r>
            <a:r>
              <a:rPr lang="kk-KZ" sz="3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lang="kk-KZ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тие</a:t>
            </a:r>
            <a:endParaRPr lang="ru-RU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акимате города Кокшетау№ 37 «Аленушка»</a:t>
            </a:r>
            <a:endParaRPr lang="ru-RU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esktop\1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340768"/>
            <a:ext cx="127635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Картинки по запросу детски png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419872" y="548680"/>
            <a:ext cx="482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Технология М.Монтессори в группе  для детей с нарушением зрения.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1412776"/>
            <a:ext cx="62646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детском саду функционирует специальная группа  для детей с нарушением зрения, косоглазием и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амблиопией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 которой педагоги  важное место отводят коррекционной работе с детьми. Воспитатели занимаются по составленному плану  согласно зрительной нагрузки.  В  </a:t>
            </a:r>
            <a:r>
              <a:rPr lang="ru-MO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2015году  улучшение зрения отмечалось  у  трех   детей - 21,4%, в  2016 году  у   пятерых   детей -33%.           </a:t>
            </a:r>
            <a:endParaRPr lang="ru-MO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645024"/>
            <a:ext cx="3456384" cy="2512194"/>
          </a:xfrm>
          <a:prstGeom prst="rect">
            <a:avLst/>
          </a:prstGeom>
          <a:noFill/>
        </p:spPr>
      </p:pic>
      <p:pic>
        <p:nvPicPr>
          <p:cNvPr id="6" name="Рисунок 1" descr="P109015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01008"/>
            <a:ext cx="3672408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Картинки по запросу детский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763688" y="1700809"/>
            <a:ext cx="648072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Приоритетным</a:t>
            </a:r>
            <a:r>
              <a:rPr kumimoji="0" lang="kk-KZ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направлением детского сада</a:t>
            </a:r>
            <a:r>
              <a:rPr kumimoji="0" lang="kk-KZ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является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kk-KZ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художественно - эстетическое направление.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8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endParaRPr kumimoji="0" lang="kk-KZ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Картинки по запросу детский png"/>
          <p:cNvPicPr>
            <a:picLocks noChangeAspect="1" noChangeArrowheads="1"/>
          </p:cNvPicPr>
          <p:nvPr/>
        </p:nvPicPr>
        <p:blipFill>
          <a:blip r:embed="rId3" cstate="print"/>
          <a:srcRect l="1890" t="26912" b="9477"/>
          <a:stretch>
            <a:fillRect/>
          </a:stretch>
        </p:blipFill>
        <p:spPr bwMode="auto">
          <a:xfrm flipH="1">
            <a:off x="3347864" y="4293096"/>
            <a:ext cx="3737992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Картинки по запросу детский фон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67544" y="3284984"/>
            <a:ext cx="835292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Художественно-эстетическое воспитание занимает важное место во всей системе воспитательно-образовательного процесса, так как за ним стоит не только развитие художественно-эстетических качеств человека, но и всей личности в целом: ее сущностных сил, духовных потребностей, нравственных идеалов, личных и общественных представлений мировоззрения.</a:t>
            </a:r>
            <a:r>
              <a:rPr lang="kk-KZ" sz="20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Реализуя полноценное художественно-эстетическое воспитание и развитие ребенка, детский сад обеспечит в будущем становление такой личности, которая будет сочетать в себе духовное богатство, истинные художественно-эстетические качества, нравственную чистоту и высокий интеллектуальный потенциал.</a:t>
            </a:r>
            <a:endParaRPr kumimoji="0" lang="kk-KZ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Картинки по запросу детский сад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4752528" cy="2852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Картинки по запросу детски png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Картинки по запросу детский сад png с пластилином работаю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869160"/>
            <a:ext cx="2232248" cy="1772816"/>
          </a:xfrm>
          <a:prstGeom prst="rect">
            <a:avLst/>
          </a:prstGeom>
          <a:noFill/>
        </p:spPr>
      </p:pic>
      <p:pic>
        <p:nvPicPr>
          <p:cNvPr id="3077" name="Picture 5" descr="Картинки по запросу детский сад png с пластилином работаю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308303" y="4581128"/>
            <a:ext cx="1420143" cy="1944216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475656" y="2924944"/>
            <a:ext cx="748883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Международная ярмарка  педагогических инноваций в образовании и системе повышения квалификации - золотой сертификат и кубок Кушнир Марина Францевна-2014-15гг.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Областной заочный конкурс «Лучшая </a:t>
            </a:r>
            <a:r>
              <a:rPr lang="kk-KZ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авторска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  дополнительная программа дошкольного воспитания и обучения» - 2 место,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Кушнир М.Ф</a:t>
            </a:r>
            <a:r>
              <a:rPr lang="ru-RU" dirty="0" smtClean="0">
                <a:solidFill>
                  <a:srgbClr val="7030A0"/>
                </a:solidFill>
              </a:rPr>
              <a:t>. 2015 – 2016 г.г.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endParaRPr lang="kk-KZ" dirty="0" smtClean="0">
              <a:solidFill>
                <a:srgbClr val="7030A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kk-KZ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Диплом  І степени  “За лучшую авторскую программу”</a:t>
            </a:r>
            <a:r>
              <a:rPr lang="ru-RU" dirty="0" smtClean="0"/>
              <a:t>  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Республиканский научно-практический центр «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Дарын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г.Алматы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D:\Users\Admin\Desktop\фото визитка\книга.jpeg"/>
          <p:cNvPicPr>
            <a:picLocks noChangeAspect="1" noChangeArrowheads="1"/>
          </p:cNvPicPr>
          <p:nvPr/>
        </p:nvPicPr>
        <p:blipFill>
          <a:blip r:embed="rId5" cstate="print"/>
          <a:srcRect l="17955" t="15350" r="13585" b="14301"/>
          <a:stretch>
            <a:fillRect/>
          </a:stretch>
        </p:blipFill>
        <p:spPr bwMode="auto">
          <a:xfrm>
            <a:off x="7740352" y="1412776"/>
            <a:ext cx="1152128" cy="172819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131840" y="9807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Авторска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программа дополнительного образовани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 изобразительному искусству (пластилинографи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“Пластилиновое чудо”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75856" y="33265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    ДОСТИЖЕНИ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endParaRPr lang="kk-KZ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9" descr="P10700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260648"/>
            <a:ext cx="2304256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Картинки по запросу детски png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555776" y="55658"/>
            <a:ext cx="6264696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VI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Международная Ярмарка педагогических инноваций.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«Золотой </a:t>
            </a:r>
            <a:r>
              <a:rPr kumimoji="0" lang="kk-KZ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сертификат» Хрустальный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Кубок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baseline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Программа дополнительного образования по изобразительному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искусству (рисование) «Юный художник»на основе методики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Силивон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В.А.,  автор Мальцева Ольга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Нурпашевна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, 2016 г (соавторы: Макарова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Н.А.,Кулмурзинова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С.Ж.,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Габбасова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Г.К.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r>
              <a:rPr kumimoji="0" lang="kk-KZ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kk-KZ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Диплом  ІІ степени  “За лучшую авторскую программу”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kk-KZ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о</a:t>
            </a:r>
            <a:r>
              <a:rPr kumimoji="0" lang="kk-KZ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бластном</a:t>
            </a:r>
            <a:r>
              <a:rPr kumimoji="0" lang="kk-KZ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конкурсе </a:t>
            </a:r>
            <a:endParaRPr kumimoji="0" lang="kk-KZ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kk-KZ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Номинация : “Өз ісінің шебері”  за Лучшую авторскую программу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Республиканский научно-практический центр «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Дарын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kk-KZ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Рисунок 54"/>
          <p:cNvPicPr>
            <a:picLocks noChangeArrowheads="1"/>
          </p:cNvPicPr>
          <p:nvPr/>
        </p:nvPicPr>
        <p:blipFill>
          <a:blip r:embed="rId3" cstate="print"/>
          <a:srcRect l="22083"/>
          <a:stretch>
            <a:fillRect/>
          </a:stretch>
        </p:blipFill>
        <p:spPr bwMode="auto">
          <a:xfrm>
            <a:off x="467544" y="3645024"/>
            <a:ext cx="4248472" cy="2808312"/>
          </a:xfrm>
          <a:prstGeom prst="rect">
            <a:avLst/>
          </a:prstGeom>
          <a:noFill/>
        </p:spPr>
      </p:pic>
      <p:pic>
        <p:nvPicPr>
          <p:cNvPr id="7" name="Picture 2" descr="Картинки по запросу детский сад png рисую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5085184"/>
            <a:ext cx="1728192" cy="1772816"/>
          </a:xfrm>
          <a:prstGeom prst="rect">
            <a:avLst/>
          </a:prstGeom>
          <a:noFill/>
        </p:spPr>
      </p:pic>
      <p:pic>
        <p:nvPicPr>
          <p:cNvPr id="8" name="Picture 2" descr="D:\Users\Admin\Desktop\фото визитка\дарын.JPG"/>
          <p:cNvPicPr>
            <a:picLocks noChangeAspect="1" noChangeArrowheads="1"/>
          </p:cNvPicPr>
          <p:nvPr/>
        </p:nvPicPr>
        <p:blipFill>
          <a:blip r:embed="rId5" cstate="print"/>
          <a:srcRect l="15144" r="25123"/>
          <a:stretch>
            <a:fillRect/>
          </a:stretch>
        </p:blipFill>
        <p:spPr bwMode="auto">
          <a:xfrm>
            <a:off x="6012160" y="3645024"/>
            <a:ext cx="266429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:\Users\Admin\Desktop\фото\о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76672"/>
            <a:ext cx="237626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Картинки по запросу детски png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9697" name="Рисунок 6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573016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995936" y="620688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Вальдорфская  педагогика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Picture 1" descr="D:\Users\Admin\Desktop\фото визитка\валь.jpe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 l="18451" t="6067" r="16971" b="27196"/>
          <a:stretch>
            <a:fillRect/>
          </a:stretch>
        </p:blipFill>
        <p:spPr bwMode="auto">
          <a:xfrm>
            <a:off x="1043608" y="3789040"/>
            <a:ext cx="1512168" cy="187220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771800" y="1268760"/>
            <a:ext cx="6048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Бронзовый сертификат 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 ІІІ Международной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ярмарке педагогических инноваций в образовании и системе повышения квалификации </a:t>
            </a:r>
          </a:p>
          <a:p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“Методы Вальдорфской педагогики в обучении</a:t>
            </a:r>
          </a:p>
          <a:p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грамоте старших дошкольников”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Кушнир Марина Францевна-2013-14 г.г.</a:t>
            </a:r>
            <a:endParaRPr lang="kk-KZ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D:\Users\Admin\Desktop\фото визитка\бесед.jpeg"/>
          <p:cNvPicPr>
            <a:picLocks noChangeAspect="1" noChangeArrowheads="1"/>
          </p:cNvPicPr>
          <p:nvPr/>
        </p:nvPicPr>
        <p:blipFill>
          <a:blip r:embed="rId5" cstate="print"/>
          <a:srcRect l="17955" t="6951" r="16498" b="25850"/>
          <a:stretch>
            <a:fillRect/>
          </a:stretch>
        </p:blipFill>
        <p:spPr bwMode="auto">
          <a:xfrm>
            <a:off x="3275856" y="3717032"/>
            <a:ext cx="1440160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Картинки по запросу детски png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03848" y="476672"/>
            <a:ext cx="3818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«Хореография в детском саду».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DSC069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84984"/>
            <a:ext cx="3888432" cy="230425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99792" y="1124744"/>
            <a:ext cx="60486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Дошкольный возраст – это важный период формирования человеческой личности. Именно в этом возрасте закладываются основы физического развития, формируются двигательные навыки.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Картинки по запросу детски png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03848" y="548680"/>
            <a:ext cx="49109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Теори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решени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изобретательских задач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1340768"/>
            <a:ext cx="6264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Международная ярмарка  педагогических инноваций в образовании и системе повышения квалификации </a:t>
            </a:r>
          </a:p>
          <a:p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Грамота “За развитие творческих способностей “</a:t>
            </a:r>
          </a:p>
          <a:p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Бакова Гульнара Жумагалиевна  2014 – 2015г.г.</a:t>
            </a:r>
          </a:p>
        </p:txBody>
      </p:sp>
      <p:pic>
        <p:nvPicPr>
          <p:cNvPr id="6" name="Рисунок 5" descr="F:\фото с семинара\DSC08707.JPG"/>
          <p:cNvPicPr/>
          <p:nvPr/>
        </p:nvPicPr>
        <p:blipFill>
          <a:blip r:embed="rId3" cstate="print">
            <a:lum contrast="20000"/>
          </a:blip>
          <a:srcRect l="23528" t="23161" r="17010"/>
          <a:stretch>
            <a:fillRect/>
          </a:stretch>
        </p:blipFill>
        <p:spPr bwMode="auto">
          <a:xfrm>
            <a:off x="4860032" y="3284984"/>
            <a:ext cx="3739902" cy="2345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Картинки по запросу детски png фо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99792" y="980728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Международная ярмарка  педагогических инноваций в образовании и системе повышения квалификации </a:t>
            </a:r>
          </a:p>
          <a:p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Грамота “ За вклад в социализацию  личности “</a:t>
            </a:r>
          </a:p>
          <a:p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Муканова Жанылган Темиртасовна  2015 – 2016г.г.</a:t>
            </a:r>
            <a:endParaRPr lang="ru-RU" dirty="0"/>
          </a:p>
        </p:txBody>
      </p:sp>
      <p:pic>
        <p:nvPicPr>
          <p:cNvPr id="1026" name="Picture 2" descr="D:\Users\Admin\Desktop\фото\IMG-20161018-WA0007.jpg"/>
          <p:cNvPicPr>
            <a:picLocks noChangeAspect="1" noChangeArrowheads="1"/>
          </p:cNvPicPr>
          <p:nvPr/>
        </p:nvPicPr>
        <p:blipFill>
          <a:blip r:embed="rId4" cstate="print"/>
          <a:srcRect l="21650" r="12201"/>
          <a:stretch>
            <a:fillRect/>
          </a:stretch>
        </p:blipFill>
        <p:spPr bwMode="auto">
          <a:xfrm>
            <a:off x="4499992" y="2564904"/>
            <a:ext cx="4104456" cy="2859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Картинки по запросу детски png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491880" y="260648"/>
            <a:ext cx="54726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dirty="0" smtClean="0"/>
              <a:t> </a:t>
            </a:r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Одно из основных направлений деятельности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/сада - выполнение Закона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 языках в РК», который педагогический коллектив активно претворяет в жизнь под руководством учителей казахского, русского и английского языков.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564904"/>
            <a:ext cx="2688332" cy="2088232"/>
          </a:xfrm>
          <a:prstGeom prst="rect">
            <a:avLst/>
          </a:prstGeom>
          <a:noFill/>
        </p:spPr>
      </p:pic>
      <p:pic>
        <p:nvPicPr>
          <p:cNvPr id="7" name="Рисунок 4" descr="DSC000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564904"/>
            <a:ext cx="2664296" cy="2088232"/>
          </a:xfrm>
          <a:prstGeom prst="rect">
            <a:avLst/>
          </a:prstGeom>
          <a:noFill/>
        </p:spPr>
      </p:pic>
      <p:sp>
        <p:nvSpPr>
          <p:cNvPr id="34818" name="WordArt 2"/>
          <p:cNvSpPr>
            <a:spLocks noChangeArrowheads="1" noChangeShapeType="1" noTextEdit="1"/>
          </p:cNvSpPr>
          <p:nvPr/>
        </p:nvSpPr>
        <p:spPr bwMode="auto">
          <a:xfrm>
            <a:off x="539552" y="4869160"/>
            <a:ext cx="2088232" cy="792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900" b="1" i="1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Тілдер</a:t>
            </a:r>
            <a:r>
              <a:rPr lang="ru-RU" sz="900" b="1" i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 rtl="0"/>
            <a:r>
              <a:rPr lang="ru-RU" sz="900" b="1" i="1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орталығының</a:t>
            </a:r>
            <a:r>
              <a:rPr lang="ru-RU" sz="900" b="1" i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 rtl="0"/>
            <a:r>
              <a:rPr lang="ru-RU" sz="900" b="1" i="1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байқауы</a:t>
            </a:r>
            <a:endParaRPr lang="ru-RU" sz="900" b="1" i="1" kern="10" spc="0" dirty="0" smtClean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rtl="0"/>
            <a:r>
              <a:rPr lang="ru-RU" sz="900" b="1" i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900" b="1" i="1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"Көркем тіл</a:t>
            </a:r>
            <a:r>
              <a:rPr lang="ru-RU" sz="900" b="1" i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"</a:t>
            </a:r>
          </a:p>
          <a:p>
            <a:pPr algn="ctr" rtl="0"/>
            <a:r>
              <a:rPr lang="ru-RU" sz="900" b="1" i="1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"Мың бұралған биші</a:t>
            </a:r>
            <a:r>
              <a:rPr lang="ru-RU" sz="900" b="1" i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"</a:t>
            </a:r>
            <a:endParaRPr lang="ru-RU" sz="900" b="1" i="1" kern="10" spc="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4819" name="WordArt 3"/>
          <p:cNvSpPr>
            <a:spLocks noChangeArrowheads="1" noChangeShapeType="1" noTextEdit="1"/>
          </p:cNvSpPr>
          <p:nvPr/>
        </p:nvSpPr>
        <p:spPr bwMode="auto">
          <a:xfrm>
            <a:off x="6876256" y="4941168"/>
            <a:ext cx="1440160" cy="6480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900" b="1" i="1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Қалалық байқау</a:t>
            </a:r>
            <a:endParaRPr lang="ru-RU" sz="900" b="1" i="1" kern="10" spc="0" dirty="0" smtClean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rtl="0"/>
            <a:r>
              <a:rPr lang="ru-RU" sz="900" b="1" i="1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"Балғын шақ«</a:t>
            </a:r>
            <a:endParaRPr lang="ru-RU" sz="900" b="1" i="1" kern="10" spc="0" dirty="0" smtClean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rtl="0"/>
            <a:r>
              <a:rPr lang="kk-KZ" sz="9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ІІІ - орын</a:t>
            </a:r>
            <a:endParaRPr lang="ru-RU" sz="900" b="1" i="1" kern="10" spc="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" name="Picture 1" descr="D:\Users\Admin\Desktop\Новая папка\IMG-20160923-WA0001.jpg"/>
          <p:cNvPicPr>
            <a:picLocks noChangeAspect="1" noChangeArrowheads="1"/>
          </p:cNvPicPr>
          <p:nvPr/>
        </p:nvPicPr>
        <p:blipFill>
          <a:blip r:embed="rId5" cstate="print"/>
          <a:srcRect t="16310" b="35300"/>
          <a:stretch>
            <a:fillRect/>
          </a:stretch>
        </p:blipFill>
        <p:spPr bwMode="auto">
          <a:xfrm>
            <a:off x="3347864" y="2564904"/>
            <a:ext cx="2664296" cy="2088232"/>
          </a:xfrm>
          <a:prstGeom prst="rect">
            <a:avLst/>
          </a:prstGeom>
          <a:noFill/>
        </p:spPr>
      </p:pic>
      <p:sp>
        <p:nvSpPr>
          <p:cNvPr id="15" name="WordArt 3"/>
          <p:cNvSpPr>
            <a:spLocks noChangeArrowheads="1" noChangeShapeType="1" noTextEdit="1"/>
          </p:cNvSpPr>
          <p:nvPr/>
        </p:nvSpPr>
        <p:spPr bwMode="auto">
          <a:xfrm>
            <a:off x="3635896" y="4869160"/>
            <a:ext cx="2232248" cy="6468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900" b="1" i="1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Қалалық байқау</a:t>
            </a:r>
            <a:endParaRPr lang="ru-RU" sz="900" b="1" i="1" kern="10" spc="0" dirty="0" smtClean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rtl="0"/>
            <a:r>
              <a:rPr lang="ru-RU" sz="900" b="1" i="1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«</a:t>
            </a:r>
            <a:r>
              <a:rPr lang="ru-RU" sz="900" b="1" i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Қазақшаң қалай, балақай?»</a:t>
            </a:r>
            <a:endParaRPr lang="ru-RU" sz="900" b="1" i="1" kern="10" spc="0" dirty="0" smtClean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rtl="0"/>
            <a:r>
              <a:rPr lang="kk-KZ" sz="9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ІІІ - орын</a:t>
            </a:r>
            <a:endParaRPr lang="ru-RU" sz="900" b="1" i="1" kern="10" spc="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Картинки по запросу детский фон для презентации вертикальн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42" name="WordArt 2"/>
          <p:cNvSpPr>
            <a:spLocks noChangeArrowheads="1" noChangeShapeType="1" noTextEdit="1"/>
          </p:cNvSpPr>
          <p:nvPr/>
        </p:nvSpPr>
        <p:spPr bwMode="auto">
          <a:xfrm>
            <a:off x="3131840" y="332656"/>
            <a:ext cx="3990975" cy="3798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Основан в 1991 году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4860032" y="5661248"/>
            <a:ext cx="3990975" cy="5958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Расположен по адресу</a:t>
            </a:r>
            <a:r>
              <a:rPr lang="kk-KZ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: Акмолинска</a:t>
            </a:r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lang="kk-KZ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область</a:t>
            </a:r>
          </a:p>
          <a:p>
            <a:pPr algn="ctr"/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020000</a:t>
            </a:r>
            <a:r>
              <a:rPr lang="kk-KZ" sz="3600" dirty="0" smtClean="0"/>
              <a:t> </a:t>
            </a:r>
            <a:r>
              <a:rPr lang="kk-KZ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город Кокшетау </a:t>
            </a:r>
          </a:p>
          <a:p>
            <a:pPr algn="ctr"/>
            <a:r>
              <a:rPr lang="kk-KZ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Улица Речна</a:t>
            </a:r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lang="kk-KZ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35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Рисунок 5" descr="G:\DCIM\101MSDCF\DSC016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4176464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395536" y="5733256"/>
            <a:ext cx="4176464" cy="3078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kk-KZ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Сайт: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alionushka</a:t>
            </a:r>
            <a:r>
              <a:rPr lang="ru-RU" sz="3600" b="1" dirty="0" smtClean="0">
                <a:solidFill>
                  <a:srgbClr val="002060"/>
                </a:solidFill>
              </a:rPr>
              <a:t> @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mail.ru  </a:t>
            </a:r>
            <a:r>
              <a:rPr lang="kk-KZ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телефон - 87162426740</a:t>
            </a:r>
          </a:p>
        </p:txBody>
      </p:sp>
      <p:sp>
        <p:nvSpPr>
          <p:cNvPr id="10244" name="AutoShape 4" descr="Картинки по запросу детские квадратные рамки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 descr="Картинки по запросу детские квадратные рамки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 descr="G:\DCIM\101MSDCF\DSC016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4248472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http://turizmzko.kz/templates/joomspirit_60/emb/2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16632"/>
            <a:ext cx="1872208" cy="137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27177" y="692696"/>
            <a:ext cx="7416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Мы, детский сад № 37 «</a:t>
            </a:r>
            <a:r>
              <a:rPr lang="ru-RU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Аленушка</a:t>
            </a:r>
            <a:r>
              <a:rPr lang="ru-RU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» - ровесники Независимости</a:t>
            </a:r>
          </a:p>
          <a:p>
            <a:pPr algn="ctr"/>
            <a:r>
              <a:rPr lang="ru-RU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                                                    Республики Казахстан</a:t>
            </a:r>
            <a:endParaRPr lang="ru-RU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Картинки по запросу детски png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5445224"/>
            <a:ext cx="21940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Кішкентай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ханзада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kk-KZ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ІІ – орын 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49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88640"/>
            <a:ext cx="3456384" cy="2880320"/>
          </a:xfrm>
          <a:prstGeom prst="rect">
            <a:avLst/>
          </a:prstGeom>
          <a:noFill/>
        </p:spPr>
      </p:pic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3635896" y="2564904"/>
            <a:ext cx="2232248" cy="6468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ru-RU" sz="900" b="1" i="1" kern="10" spc="0" dirty="0" smtClean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rtl="0"/>
            <a:r>
              <a:rPr lang="ru-RU" sz="900" b="1" i="1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«</a:t>
            </a:r>
            <a:r>
              <a:rPr lang="ru-RU" sz="900" b="1" i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Ақмола жұлдыздары»</a:t>
            </a:r>
            <a:endParaRPr lang="ru-RU" sz="900" b="1" i="1" kern="10" spc="0" dirty="0" smtClean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rtl="0"/>
            <a:r>
              <a:rPr lang="kk-KZ" sz="9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ІІ - орын</a:t>
            </a:r>
            <a:endParaRPr lang="ru-RU" sz="900" b="1" i="1" kern="10" spc="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 l="3143" t="24039" b="16605"/>
          <a:stretch>
            <a:fillRect/>
          </a:stretch>
        </p:blipFill>
        <p:spPr bwMode="auto">
          <a:xfrm>
            <a:off x="323528" y="404664"/>
            <a:ext cx="2592288" cy="2160240"/>
          </a:xfrm>
          <a:prstGeom prst="rect">
            <a:avLst/>
          </a:prstGeom>
          <a:noFill/>
        </p:spPr>
      </p:pic>
      <p:sp>
        <p:nvSpPr>
          <p:cNvPr id="11" name="WordArt 1"/>
          <p:cNvSpPr>
            <a:spLocks noChangeArrowheads="1" noChangeShapeType="1" noTextEdit="1"/>
          </p:cNvSpPr>
          <p:nvPr/>
        </p:nvSpPr>
        <p:spPr bwMode="auto">
          <a:xfrm>
            <a:off x="467544" y="2708920"/>
            <a:ext cx="2088232" cy="6480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900" b="1" i="1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Республикалық</a:t>
            </a:r>
            <a:endParaRPr lang="ru-RU" sz="900" b="1" i="1" kern="10" spc="0" dirty="0" smtClean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rtl="0"/>
            <a:r>
              <a:rPr lang="ru-RU" sz="900" b="1" i="1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байқау</a:t>
            </a:r>
            <a:endParaRPr lang="ru-RU" sz="900" b="1" i="1" kern="10" spc="0" dirty="0" smtClean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rtl="0"/>
            <a:r>
              <a:rPr lang="ru-RU" sz="900" b="1" i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"</a:t>
            </a:r>
            <a:r>
              <a:rPr lang="ru-RU" sz="900" b="1" i="1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Ханталапай</a:t>
            </a:r>
            <a:r>
              <a:rPr lang="ru-RU" sz="900" b="1" i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"</a:t>
            </a:r>
            <a:endParaRPr lang="ru-RU" sz="900" b="1" i="1" kern="10" spc="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44208" y="5301208"/>
            <a:ext cx="2086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Городской конкурс 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«Воспитатель года»</a:t>
            </a:r>
          </a:p>
          <a:p>
            <a:pPr algn="ctr"/>
            <a:r>
              <a:rPr lang="kk-KZ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ІІ место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3" descr="PKV_083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284984"/>
            <a:ext cx="2808312" cy="1958776"/>
          </a:xfrm>
          <a:prstGeom prst="rect">
            <a:avLst/>
          </a:prstGeom>
          <a:noFill/>
        </p:spPr>
      </p:pic>
      <p:pic>
        <p:nvPicPr>
          <p:cNvPr id="15" name="Picture 3" descr="D:\Users\Admin\Desktop\фото визитка\DSC002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284984"/>
            <a:ext cx="2664296" cy="2016224"/>
          </a:xfrm>
          <a:prstGeom prst="rect">
            <a:avLst/>
          </a:prstGeom>
          <a:noFill/>
        </p:spPr>
      </p:pic>
      <p:sp>
        <p:nvSpPr>
          <p:cNvPr id="32771" name="WordArt 3"/>
          <p:cNvSpPr>
            <a:spLocks noChangeArrowheads="1" noChangeShapeType="1" noTextEdit="1"/>
          </p:cNvSpPr>
          <p:nvPr/>
        </p:nvSpPr>
        <p:spPr bwMode="auto">
          <a:xfrm>
            <a:off x="3347864" y="5373216"/>
            <a:ext cx="2232248" cy="671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ЗОЖ</a:t>
            </a:r>
          </a:p>
          <a:p>
            <a:pPr algn="ctr"/>
            <a:r>
              <a:rPr lang="ru-RU" sz="9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 мире витаминов» </a:t>
            </a:r>
            <a:endParaRPr lang="ru-RU" sz="900" b="1" i="1" kern="10" spc="0" dirty="0" smtClean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rtl="0"/>
            <a:r>
              <a:rPr lang="kk-KZ" sz="9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Благодарственное письмо </a:t>
            </a:r>
            <a:endParaRPr lang="ru-RU" sz="900" b="1" i="1" kern="10" spc="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4" descr="DSC0000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404664"/>
            <a:ext cx="2592288" cy="211102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6444208" y="2636912"/>
            <a:ext cx="23887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  шырқайық бәріміз»</a:t>
            </a:r>
            <a:endParaRPr lang="ru-RU" sz="1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ІІІ – место 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 descr="гр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3356992"/>
            <a:ext cx="2520280" cy="2067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Картинки по запросу детские рамки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79712" y="2564904"/>
            <a:ext cx="53285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Приходите в гости к нам!!!</a:t>
            </a:r>
            <a:endParaRPr lang="ru-RU" sz="4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Картинки по запросу детский фон для презентации вертикальн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899592" y="548680"/>
            <a:ext cx="741682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Материально-техническая база: 1 здание, двухэтажное,  централизованная система отопления, канализация, бассейн: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Площадь застройки-1713,6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Общая площадь- 4382,0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Основная площадь -1702,0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Число помещений 165: 13 групп, кабинеты: методический, медицинский, заведующей, самопознания, психолога, логопеда, кабинет языков. Есть прачечная, пищеблок, бухгалтерия, касса, музыкальный, физкультурный залы.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сад телефонизирован, подключен к интернету	</a:t>
            </a:r>
            <a:endParaRPr kumimoji="0" lang="kk-KZ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IMG-20161018-WA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789040"/>
            <a:ext cx="2868613" cy="2509714"/>
          </a:xfrm>
          <a:prstGeom prst="rect">
            <a:avLst/>
          </a:prstGeom>
          <a:noFill/>
        </p:spPr>
      </p:pic>
      <p:pic>
        <p:nvPicPr>
          <p:cNvPr id="2051" name="Picture 3" descr="IMG-20161018-WA00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789040"/>
            <a:ext cx="2814637" cy="2614935"/>
          </a:xfrm>
          <a:prstGeom prst="rect">
            <a:avLst/>
          </a:prstGeom>
          <a:noFill/>
        </p:spPr>
      </p:pic>
      <p:pic>
        <p:nvPicPr>
          <p:cNvPr id="2052" name="Picture 4" descr="IMG-20161018-WA0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789040"/>
            <a:ext cx="2634555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Картинки по запросу детский фон для презентации вертикальн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203848" y="452573"/>
            <a:ext cx="518457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Заведующая детским садом: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Островская Лидия Григорьевна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kk-KZ" sz="2000" b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Стаж  работы – 32 года,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высшая квалификационная категория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kk-KZ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43608" y="2780928"/>
            <a:ext cx="777686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Штат насчитывает 77 сотрудников, из них 26 – воспитателей,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 – музыкальных руководителя, 2 – инструктора по физической культуре, 1 – педагог – психолог,  1 логопед ,1 – методист.</a:t>
            </a:r>
            <a:endParaRPr kumimoji="0" lang="kk-KZ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kk-KZ" sz="2000" b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 педагогов - с высшим образованием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педагогов - со средне - специальным образованием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педагогов имеют высшую </a:t>
            </a: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квалификационной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категорию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имеют первую </a:t>
            </a: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квалификационной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категорию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 имеют вторую </a:t>
            </a: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квалификационной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категорию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kk-KZ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Users\Admin\Desktop\фото\дире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971600" y="332656"/>
            <a:ext cx="2016225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Картинки по запросу детский фон для презентации вертикальн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2339752" y="620688"/>
            <a:ext cx="3990975" cy="3798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kk-KZ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Наш дружный коллектив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26" name="Picture 2" descr="D:\Users\Admin\Desktop\фото\л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8424936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Картинки по запросу детский фон для презентации вертикальны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403648" y="826840"/>
            <a:ext cx="662473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Учебно-воспитательный процесс: осуществляется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соответствии с Законом Республики Казахстан «Об образовании» и в целях реализации ГОСО «Дошкольное воспитание и обучение» в  РК  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типовой учебной  программе,</a:t>
            </a:r>
            <a:r>
              <a:rPr kumimoji="0" lang="kk-KZ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утвержденной приказом  министра образовани РК от 12.08. 2016 г №499</a:t>
            </a:r>
            <a:endParaRPr kumimoji="0" lang="kk-KZ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3" name="Picture 3" descr="Картинки по запросу дети учат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780928"/>
            <a:ext cx="5937176" cy="36725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Картинки по запросу детский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94720" y="1412776"/>
            <a:ext cx="694928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8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ru-RU" sz="2800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иссия</a:t>
            </a: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детского сада: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всесторонне развитой личности ребенка.  Видение (конечный результат): здоровая, развитая, творческая, компетентная, конкурентоспособная личность выпускника детского сада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Здоровье ребенка было, есть и будет всегда  первоочередной задачей ДДО.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Картинки по запросу детский фон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39552" y="3861048"/>
            <a:ext cx="799288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</a:t>
            </a:r>
            <a:r>
              <a:rPr kumimoji="0" lang="kk-KZ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Здоровье - состояние физического и социального  благополучия человека. Сегодня в дошкольных учреждениях уделяется большое внимание здоровьесберегающим технологиям, которые направлены на решение самой главной задачи дошкольного образования  - сохранить, поддержать, и обогатить здоровье детей. Виды здоровьесберегающих технологий многообразны.</a:t>
            </a:r>
            <a:endParaRPr kumimoji="0" lang="kk-KZ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 descr="Картинки по запросу детский сад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00808"/>
            <a:ext cx="5544616" cy="2385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Картинки по запросу детский фон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55576" y="3573016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dirty="0" smtClean="0"/>
              <a:t> </a:t>
            </a:r>
            <a:r>
              <a:rPr lang="kk-KZ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Коррекционно-развивающее направление работы ДДО, предполагает особый подход педагогов  к проведению воспитательно- образовательного процесса. Особенностью данного направления является создание положительной психологической атмосферы, выполнение заданий в игровой форме, регулярное отслеживание результатов развития ребенка. 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Картинки по запросу детский сад png"/>
          <p:cNvPicPr>
            <a:picLocks noChangeAspect="1" noChangeArrowheads="1"/>
          </p:cNvPicPr>
          <p:nvPr/>
        </p:nvPicPr>
        <p:blipFill>
          <a:blip r:embed="rId3" cstate="print"/>
          <a:srcRect l="17955" r="14951"/>
          <a:stretch>
            <a:fillRect/>
          </a:stretch>
        </p:blipFill>
        <p:spPr bwMode="auto">
          <a:xfrm>
            <a:off x="1043608" y="1772816"/>
            <a:ext cx="3672408" cy="1832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948</Words>
  <Application>Microsoft Office PowerPoint</Application>
  <PresentationFormat>Экран (4:3)</PresentationFormat>
  <Paragraphs>106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Tamerlan</dc:creator>
  <cp:lastModifiedBy>Admin</cp:lastModifiedBy>
  <cp:revision>86</cp:revision>
  <dcterms:created xsi:type="dcterms:W3CDTF">2016-10-16T07:00:32Z</dcterms:created>
  <dcterms:modified xsi:type="dcterms:W3CDTF">2016-10-18T06:26:19Z</dcterms:modified>
</cp:coreProperties>
</file>