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9" r:id="rId3"/>
    <p:sldId id="285" r:id="rId4"/>
    <p:sldId id="259" r:id="rId5"/>
    <p:sldId id="284" r:id="rId6"/>
    <p:sldId id="273" r:id="rId7"/>
    <p:sldId id="283" r:id="rId8"/>
    <p:sldId id="274" r:id="rId9"/>
    <p:sldId id="270" r:id="rId10"/>
    <p:sldId id="262" r:id="rId11"/>
    <p:sldId id="263" r:id="rId12"/>
    <p:sldId id="264" r:id="rId13"/>
    <p:sldId id="265" r:id="rId14"/>
    <p:sldId id="271" r:id="rId15"/>
    <p:sldId id="272" r:id="rId16"/>
    <p:sldId id="275" r:id="rId17"/>
    <p:sldId id="276" r:id="rId18"/>
    <p:sldId id="280" r:id="rId19"/>
    <p:sldId id="281" r:id="rId20"/>
    <p:sldId id="282" r:id="rId21"/>
    <p:sldId id="269"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0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D7F3111-D796-4939-8701-DC4D86A684D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F3111-D796-4939-8701-DC4D86A684D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F3111-D796-4939-8701-DC4D86A684D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F3111-D796-4939-8701-DC4D86A684D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F3111-D796-4939-8701-DC4D86A684D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7F3111-D796-4939-8701-DC4D86A684D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7F3111-D796-4939-8701-DC4D86A684D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7F3111-D796-4939-8701-DC4D86A684D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7F3111-D796-4939-8701-DC4D86A684D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7F3111-D796-4939-8701-DC4D86A684D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861E127-ADD8-4331-89AC-260BE668A826}" type="datetimeFigureOut">
              <a:rPr lang="ru-RU" smtClean="0"/>
              <a:pPr/>
              <a:t>28.01.2017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D7F3111-D796-4939-8701-DC4D86A684D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61E127-ADD8-4331-89AC-260BE668A826}" type="datetimeFigureOut">
              <a:rPr lang="ru-RU" smtClean="0"/>
              <a:pPr/>
              <a:t>28.01.2017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7F3111-D796-4939-8701-DC4D86A684D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836712"/>
            <a:ext cx="7488832" cy="4708981"/>
          </a:xfrm>
          <a:prstGeom prst="rect">
            <a:avLst/>
          </a:prstGeom>
        </p:spPr>
        <p:txBody>
          <a:bodyPr wrap="square">
            <a:spAutoFit/>
          </a:bodyPr>
          <a:lstStyle/>
          <a:p>
            <a:pPr algn="ctr"/>
            <a:r>
              <a:rPr lang="kk-KZ" sz="4000" b="1" dirty="0" smtClean="0">
                <a:latin typeface="Times New Roman" pitchFamily="18" charset="0"/>
                <a:cs typeface="Times New Roman" pitchFamily="18" charset="0"/>
              </a:rPr>
              <a:t> </a:t>
            </a:r>
            <a:r>
              <a:rPr lang="kk-KZ" sz="2000" b="1" dirty="0" smtClean="0">
                <a:latin typeface="Times New Roman" pitchFamily="18" charset="0"/>
                <a:cs typeface="Times New Roman" pitchFamily="18" charset="0"/>
              </a:rPr>
              <a:t>ГККП “Детский сад № 37 “Аленушка”</a:t>
            </a:r>
          </a:p>
          <a:p>
            <a:pPr algn="ctr"/>
            <a:endParaRPr lang="kk-KZ" sz="2000" b="1" dirty="0" smtClean="0">
              <a:latin typeface="Times New Roman" pitchFamily="18" charset="0"/>
              <a:cs typeface="Times New Roman" pitchFamily="18" charset="0"/>
            </a:endParaRPr>
          </a:p>
          <a:p>
            <a:pPr algn="ctr"/>
            <a:endParaRPr lang="kk-KZ" sz="2000" b="1" dirty="0" smtClean="0">
              <a:latin typeface="Times New Roman" pitchFamily="18" charset="0"/>
              <a:cs typeface="Times New Roman" pitchFamily="18" charset="0"/>
            </a:endParaRPr>
          </a:p>
          <a:p>
            <a:pPr algn="ctr"/>
            <a:endParaRPr lang="ru-RU" sz="2000" b="1" dirty="0" smtClean="0">
              <a:latin typeface="Times New Roman" pitchFamily="18" charset="0"/>
              <a:cs typeface="Times New Roman" pitchFamily="18" charset="0"/>
            </a:endParaRPr>
          </a:p>
          <a:p>
            <a:r>
              <a:rPr lang="ru-RU" sz="4000" b="1"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«Художественное </a:t>
            </a:r>
            <a:r>
              <a:rPr lang="ru-RU" sz="4000" b="1" dirty="0" smtClean="0">
                <a:latin typeface="Times New Roman" pitchFamily="18" charset="0"/>
                <a:cs typeface="Times New Roman" pitchFamily="18" charset="0"/>
              </a:rPr>
              <a:t>творчество дошкольников в контексте реализации </a:t>
            </a:r>
            <a:r>
              <a:rPr lang="ru-RU" sz="4000" b="1" dirty="0" smtClean="0">
                <a:latin typeface="Times New Roman" pitchFamily="18" charset="0"/>
                <a:cs typeface="Times New Roman" pitchFamily="18" charset="0"/>
              </a:rPr>
              <a:t>ГОСО</a:t>
            </a:r>
            <a:r>
              <a:rPr lang="kk-KZ" sz="4000" b="1" dirty="0" smtClean="0">
                <a:latin typeface="Times New Roman" pitchFamily="18" charset="0"/>
                <a:cs typeface="Times New Roman" pitchFamily="18" charset="0"/>
              </a:rPr>
              <a:t>”</a:t>
            </a:r>
            <a:endParaRPr lang="ru-RU" sz="4000" b="1" dirty="0" smtClean="0">
              <a:latin typeface="Times New Roman" pitchFamily="18" charset="0"/>
              <a:cs typeface="Times New Roman" pitchFamily="18" charset="0"/>
            </a:endParaRPr>
          </a:p>
          <a:p>
            <a:endParaRPr lang="ru-RU" sz="4000" b="1" dirty="0" smtClean="0">
              <a:latin typeface="Times New Roman" pitchFamily="18" charset="0"/>
              <a:cs typeface="Times New Roman" pitchFamily="18" charset="0"/>
            </a:endParaRPr>
          </a:p>
          <a:p>
            <a:r>
              <a:rPr lang="ru-RU" sz="4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Методист</a:t>
            </a:r>
            <a:r>
              <a:rPr lang="kk-KZ" sz="2000" b="1" dirty="0" smtClean="0">
                <a:latin typeface="Times New Roman" pitchFamily="18" charset="0"/>
                <a:cs typeface="Times New Roman" pitchFamily="18" charset="0"/>
              </a:rPr>
              <a:t>: Бакова Гульнара Жумагалиевна</a:t>
            </a:r>
            <a:endParaRPr lang="ru-RU" sz="4000" dirty="0">
              <a:latin typeface="Times New Roman" pitchFamily="18" charset="0"/>
              <a:cs typeface="Times New Roman" pitchFamily="18" charset="0"/>
            </a:endParaRPr>
          </a:p>
        </p:txBody>
      </p:sp>
      <p:pic>
        <p:nvPicPr>
          <p:cNvPr id="3" name="Picture 2" descr="http://im2-tub-ru.yandex.net/i?id=330349320-62-72"/>
          <p:cNvPicPr>
            <a:picLocks noChangeAspect="1" noChangeArrowheads="1"/>
          </p:cNvPicPr>
          <p:nvPr/>
        </p:nvPicPr>
        <p:blipFill>
          <a:blip r:embed="rId2" cstate="print">
            <a:clrChange>
              <a:clrFrom>
                <a:srgbClr val="FFFEFF"/>
              </a:clrFrom>
              <a:clrTo>
                <a:srgbClr val="FFFEFF">
                  <a:alpha val="0"/>
                </a:srgbClr>
              </a:clrTo>
            </a:clrChange>
          </a:blip>
          <a:srcRect/>
          <a:stretch>
            <a:fillRect/>
          </a:stretch>
        </p:blipFill>
        <p:spPr bwMode="auto">
          <a:xfrm>
            <a:off x="5580112" y="3717032"/>
            <a:ext cx="1799357" cy="115235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dirty="0">
              <a:solidFill>
                <a:schemeClr val="bg1"/>
              </a:solidFill>
            </a:endParaRPr>
          </a:p>
        </p:txBody>
      </p:sp>
      <p:sp>
        <p:nvSpPr>
          <p:cNvPr id="8" name="Содержимое 7"/>
          <p:cNvSpPr>
            <a:spLocks noGrp="1"/>
          </p:cNvSpPr>
          <p:nvPr>
            <p:ph sz="half" idx="1"/>
          </p:nvPr>
        </p:nvSpPr>
        <p:spPr/>
        <p:txBody>
          <a:bodyPr/>
          <a:lstStyle/>
          <a:p>
            <a:endParaRPr lang="ru-RU"/>
          </a:p>
        </p:txBody>
      </p:sp>
      <p:sp>
        <p:nvSpPr>
          <p:cNvPr id="9" name="Содержимое 8"/>
          <p:cNvSpPr>
            <a:spLocks noGrp="1"/>
          </p:cNvSpPr>
          <p:nvPr>
            <p:ph sz="half" idx="2"/>
          </p:nvPr>
        </p:nvSpPr>
        <p:spPr/>
        <p:txBody>
          <a:bodyPr/>
          <a:lstStyle/>
          <a:p>
            <a:endParaRPr lang="ru-RU"/>
          </a:p>
        </p:txBody>
      </p:sp>
      <p:pic>
        <p:nvPicPr>
          <p:cNvPr id="2051" name="Picture 3" descr="C:\Users\Серик\Desktop\IMG-20170125-WA0013.jpg"/>
          <p:cNvPicPr>
            <a:picLocks noChangeAspect="1" noChangeArrowheads="1"/>
          </p:cNvPicPr>
          <p:nvPr/>
        </p:nvPicPr>
        <p:blipFill>
          <a:blip r:embed="rId2" cstate="print"/>
          <a:srcRect/>
          <a:stretch>
            <a:fillRect/>
          </a:stretch>
        </p:blipFill>
        <p:spPr bwMode="auto">
          <a:xfrm>
            <a:off x="4716016" y="908720"/>
            <a:ext cx="3857684" cy="4643470"/>
          </a:xfrm>
          <a:prstGeom prst="rect">
            <a:avLst/>
          </a:prstGeom>
          <a:noFill/>
        </p:spPr>
      </p:pic>
      <p:pic>
        <p:nvPicPr>
          <p:cNvPr id="2052" name="Picture 4" descr="C:\Users\Серик\Desktop\IMG-20170124-WA0020.jpg"/>
          <p:cNvPicPr>
            <a:picLocks noChangeAspect="1" noChangeArrowheads="1"/>
          </p:cNvPicPr>
          <p:nvPr/>
        </p:nvPicPr>
        <p:blipFill>
          <a:blip r:embed="rId3" cstate="print"/>
          <a:srcRect/>
          <a:stretch>
            <a:fillRect/>
          </a:stretch>
        </p:blipFill>
        <p:spPr bwMode="auto">
          <a:xfrm>
            <a:off x="467544" y="908720"/>
            <a:ext cx="4124292" cy="4643470"/>
          </a:xfrm>
          <a:prstGeom prst="rect">
            <a:avLst/>
          </a:prstGeom>
          <a:noFill/>
        </p:spPr>
      </p:pic>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1500198"/>
          </a:xfrm>
        </p:spPr>
        <p:txBody>
          <a:bodyPr>
            <a:noAutofit/>
          </a:bodyPr>
          <a:lstStyle/>
          <a:p>
            <a:r>
              <a:rPr lang="ru-RU" sz="2000" dirty="0"/>
              <a:t>Какими бы ни были виды, формы, способы развития творческих способностей ребёнка, главное чтобы ребёнок испытывал радость от процесса и результативности, чувствовал поддержку и одобрение со стороны воспитателей, научился мыслить свободно и смело.</a:t>
            </a:r>
            <a:r>
              <a:rPr lang="ru-RU" sz="2400" dirty="0"/>
              <a:t/>
            </a:r>
            <a:br>
              <a:rPr lang="ru-RU" sz="2400" dirty="0"/>
            </a:br>
            <a:endParaRPr lang="ru-RU" sz="2400" dirty="0"/>
          </a:p>
        </p:txBody>
      </p:sp>
      <p:sp>
        <p:nvSpPr>
          <p:cNvPr id="3" name="Содержимое 2"/>
          <p:cNvSpPr>
            <a:spLocks noGrp="1"/>
          </p:cNvSpPr>
          <p:nvPr>
            <p:ph sz="half" idx="1"/>
          </p:nvPr>
        </p:nvSpPr>
        <p:spPr>
          <a:xfrm>
            <a:off x="457200" y="2643181"/>
            <a:ext cx="4038600" cy="3711743"/>
          </a:xfrm>
        </p:spPr>
        <p:txBody>
          <a:bodyPr/>
          <a:lstStyle/>
          <a:p>
            <a:endParaRPr lang="ru-RU" dirty="0"/>
          </a:p>
        </p:txBody>
      </p:sp>
      <p:sp>
        <p:nvSpPr>
          <p:cNvPr id="4" name="Содержимое 3"/>
          <p:cNvSpPr>
            <a:spLocks noGrp="1"/>
          </p:cNvSpPr>
          <p:nvPr>
            <p:ph sz="half" idx="2"/>
          </p:nvPr>
        </p:nvSpPr>
        <p:spPr>
          <a:xfrm>
            <a:off x="4648200" y="2714619"/>
            <a:ext cx="4038600" cy="3640305"/>
          </a:xfrm>
        </p:spPr>
        <p:txBody>
          <a:bodyPr/>
          <a:lstStyle/>
          <a:p>
            <a:endParaRPr lang="ru-RU" dirty="0"/>
          </a:p>
        </p:txBody>
      </p:sp>
      <p:pic>
        <p:nvPicPr>
          <p:cNvPr id="20482" name="Picture 2" descr="C:\Users\Серик\Desktop\IMG-20170124-WA0005.jpg"/>
          <p:cNvPicPr>
            <a:picLocks noChangeAspect="1" noChangeArrowheads="1"/>
          </p:cNvPicPr>
          <p:nvPr/>
        </p:nvPicPr>
        <p:blipFill>
          <a:blip r:embed="rId2" cstate="print"/>
          <a:srcRect/>
          <a:stretch>
            <a:fillRect/>
          </a:stretch>
        </p:blipFill>
        <p:spPr bwMode="auto">
          <a:xfrm>
            <a:off x="4714876" y="2500306"/>
            <a:ext cx="3929091" cy="3786214"/>
          </a:xfrm>
          <a:prstGeom prst="rect">
            <a:avLst/>
          </a:prstGeom>
          <a:noFill/>
        </p:spPr>
      </p:pic>
      <p:pic>
        <p:nvPicPr>
          <p:cNvPr id="20483" name="Picture 3" descr="C:\Users\Серик\Desktop\IMG-20170125-WA0023.jpg"/>
          <p:cNvPicPr>
            <a:picLocks noChangeAspect="1" noChangeArrowheads="1"/>
          </p:cNvPicPr>
          <p:nvPr/>
        </p:nvPicPr>
        <p:blipFill>
          <a:blip r:embed="rId3" cstate="print"/>
          <a:srcRect/>
          <a:stretch>
            <a:fillRect/>
          </a:stretch>
        </p:blipFill>
        <p:spPr bwMode="auto">
          <a:xfrm>
            <a:off x="500034" y="2500306"/>
            <a:ext cx="4127503" cy="3786214"/>
          </a:xfrm>
          <a:prstGeom prst="rect">
            <a:avLst/>
          </a:prstGeom>
          <a:noFill/>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solidFill>
                <a:schemeClr val="bg1"/>
              </a:solidFill>
            </a:endParaRPr>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a:p>
        </p:txBody>
      </p:sp>
      <p:pic>
        <p:nvPicPr>
          <p:cNvPr id="21507" name="Picture 3" descr="C:\Users\Серик\Desktop\IMG-20170125-WA0020.jpg"/>
          <p:cNvPicPr>
            <a:picLocks noChangeAspect="1" noChangeArrowheads="1"/>
          </p:cNvPicPr>
          <p:nvPr/>
        </p:nvPicPr>
        <p:blipFill>
          <a:blip r:embed="rId2" cstate="print"/>
          <a:srcRect/>
          <a:stretch>
            <a:fillRect/>
          </a:stretch>
        </p:blipFill>
        <p:spPr bwMode="auto">
          <a:xfrm>
            <a:off x="571471" y="692696"/>
            <a:ext cx="3857653" cy="4437422"/>
          </a:xfrm>
          <a:prstGeom prst="rect">
            <a:avLst/>
          </a:prstGeom>
          <a:noFill/>
        </p:spPr>
      </p:pic>
      <p:pic>
        <p:nvPicPr>
          <p:cNvPr id="1026" name="Picture 2" descr="C:\Users\Серик\Desktop\IMG-20170126-WA0049.jpg"/>
          <p:cNvPicPr>
            <a:picLocks noChangeAspect="1" noChangeArrowheads="1"/>
          </p:cNvPicPr>
          <p:nvPr/>
        </p:nvPicPr>
        <p:blipFill>
          <a:blip r:embed="rId3" cstate="print"/>
          <a:srcRect/>
          <a:stretch>
            <a:fillRect/>
          </a:stretch>
        </p:blipFill>
        <p:spPr bwMode="auto">
          <a:xfrm>
            <a:off x="4714877" y="692696"/>
            <a:ext cx="3786214" cy="4450816"/>
          </a:xfrm>
          <a:prstGeom prst="rect">
            <a:avLst/>
          </a:prstGeom>
          <a:noFill/>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00" dirty="0" smtClean="0"/>
              <a:t/>
            </a:r>
            <a:br>
              <a:rPr lang="ru-RU" sz="2000" dirty="0" smtClean="0"/>
            </a:b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Творческая деятельность детей в повседневной жизни</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dirty="0"/>
          </a:p>
        </p:txBody>
      </p:sp>
      <p:pic>
        <p:nvPicPr>
          <p:cNvPr id="2050" name="Picture 2" descr="C:\Users\Серик\Desktop\IMG-20170126-WA0029.jpg"/>
          <p:cNvPicPr>
            <a:picLocks noChangeAspect="1" noChangeArrowheads="1"/>
          </p:cNvPicPr>
          <p:nvPr/>
        </p:nvPicPr>
        <p:blipFill>
          <a:blip r:embed="rId2" cstate="print"/>
          <a:srcRect/>
          <a:stretch>
            <a:fillRect/>
          </a:stretch>
        </p:blipFill>
        <p:spPr bwMode="auto">
          <a:xfrm>
            <a:off x="357158" y="1772816"/>
            <a:ext cx="4214842" cy="4608512"/>
          </a:xfrm>
          <a:prstGeom prst="rect">
            <a:avLst/>
          </a:prstGeom>
          <a:noFill/>
        </p:spPr>
      </p:pic>
      <p:pic>
        <p:nvPicPr>
          <p:cNvPr id="2051" name="Picture 3" descr="C:\Users\Серик\Desktop\IMG-20170126-WA0047.jpg"/>
          <p:cNvPicPr>
            <a:picLocks noChangeAspect="1" noChangeArrowheads="1"/>
          </p:cNvPicPr>
          <p:nvPr/>
        </p:nvPicPr>
        <p:blipFill>
          <a:blip r:embed="rId3" cstate="print"/>
          <a:srcRect/>
          <a:stretch>
            <a:fillRect/>
          </a:stretch>
        </p:blipFill>
        <p:spPr bwMode="auto">
          <a:xfrm>
            <a:off x="4643438" y="1772816"/>
            <a:ext cx="4105026" cy="4608512"/>
          </a:xfrm>
          <a:prstGeom prst="rect">
            <a:avLst/>
          </a:prstGeom>
          <a:noFill/>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solidFill>
                <a:schemeClr val="bg1"/>
              </a:solidFill>
            </a:endParaRPr>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3074" name="Picture 2" descr="C:\Users\Серик\Desktop\IMG-20170126-WA0032.jpg"/>
          <p:cNvPicPr>
            <a:picLocks noChangeAspect="1" noChangeArrowheads="1"/>
          </p:cNvPicPr>
          <p:nvPr/>
        </p:nvPicPr>
        <p:blipFill>
          <a:blip r:embed="rId2" cstate="print"/>
          <a:srcRect/>
          <a:stretch>
            <a:fillRect/>
          </a:stretch>
        </p:blipFill>
        <p:spPr bwMode="auto">
          <a:xfrm>
            <a:off x="467544" y="692696"/>
            <a:ext cx="3888432" cy="5688632"/>
          </a:xfrm>
          <a:prstGeom prst="rect">
            <a:avLst/>
          </a:prstGeom>
          <a:noFill/>
        </p:spPr>
      </p:pic>
      <p:pic>
        <p:nvPicPr>
          <p:cNvPr id="3075" name="Picture 3" descr="C:\Users\Серик\Desktop\IMG-20170126-WA0031.jpg"/>
          <p:cNvPicPr>
            <a:picLocks noChangeAspect="1" noChangeArrowheads="1"/>
          </p:cNvPicPr>
          <p:nvPr/>
        </p:nvPicPr>
        <p:blipFill>
          <a:blip r:embed="rId3" cstate="print"/>
          <a:srcRect/>
          <a:stretch>
            <a:fillRect/>
          </a:stretch>
        </p:blipFill>
        <p:spPr bwMode="auto">
          <a:xfrm>
            <a:off x="4572000" y="692696"/>
            <a:ext cx="4143404" cy="5688632"/>
          </a:xfrm>
          <a:prstGeom prst="rect">
            <a:avLst/>
          </a:prstGeom>
          <a:noFill/>
        </p:spPr>
      </p:pic>
    </p:spTree>
  </p:cSld>
  <p:clrMapOvr>
    <a:masterClrMapping/>
  </p:clrMapOvr>
  <p:transition spd="med">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solidFill>
                <a:schemeClr val="bg1"/>
              </a:solidFill>
            </a:endParaRPr>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4098" name="Picture 2" descr="C:\Users\Серик\Desktop\IMG-20170125-WA0016.jpg"/>
          <p:cNvPicPr>
            <a:picLocks noChangeAspect="1" noChangeArrowheads="1"/>
          </p:cNvPicPr>
          <p:nvPr/>
        </p:nvPicPr>
        <p:blipFill>
          <a:blip r:embed="rId2" cstate="print"/>
          <a:srcRect/>
          <a:stretch>
            <a:fillRect/>
          </a:stretch>
        </p:blipFill>
        <p:spPr bwMode="auto">
          <a:xfrm>
            <a:off x="428596" y="764704"/>
            <a:ext cx="4071904" cy="5620008"/>
          </a:xfrm>
          <a:prstGeom prst="rect">
            <a:avLst/>
          </a:prstGeom>
          <a:noFill/>
        </p:spPr>
      </p:pic>
      <p:pic>
        <p:nvPicPr>
          <p:cNvPr id="4099" name="Picture 3" descr="C:\Users\Серик\Desktop\IMG-20170125-WA0019.jpg"/>
          <p:cNvPicPr>
            <a:picLocks noChangeAspect="1" noChangeArrowheads="1"/>
          </p:cNvPicPr>
          <p:nvPr/>
        </p:nvPicPr>
        <p:blipFill>
          <a:blip r:embed="rId3" cstate="print"/>
          <a:srcRect/>
          <a:stretch>
            <a:fillRect/>
          </a:stretch>
        </p:blipFill>
        <p:spPr bwMode="auto">
          <a:xfrm>
            <a:off x="4643439" y="764704"/>
            <a:ext cx="4071966" cy="5616624"/>
          </a:xfrm>
          <a:prstGeom prst="rect">
            <a:avLst/>
          </a:prstGeom>
          <a:noFill/>
        </p:spPr>
      </p:pic>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ерик\Desktop\IMG-20170126-WA0051.jpg"/>
          <p:cNvPicPr>
            <a:picLocks noChangeAspect="1" noChangeArrowheads="1"/>
          </p:cNvPicPr>
          <p:nvPr/>
        </p:nvPicPr>
        <p:blipFill>
          <a:blip r:embed="rId2" cstate="print"/>
          <a:srcRect/>
          <a:stretch>
            <a:fillRect/>
          </a:stretch>
        </p:blipFill>
        <p:spPr bwMode="auto">
          <a:xfrm>
            <a:off x="357159" y="1142984"/>
            <a:ext cx="4071966" cy="5143536"/>
          </a:xfrm>
          <a:prstGeom prst="rect">
            <a:avLst/>
          </a:prstGeom>
          <a:noFill/>
        </p:spPr>
      </p:pic>
      <p:pic>
        <p:nvPicPr>
          <p:cNvPr id="5123" name="Picture 3" descr="C:\Users\Серик\Desktop\IMG-20170126-WA0010.jpg"/>
          <p:cNvPicPr>
            <a:picLocks noChangeAspect="1" noChangeArrowheads="1"/>
          </p:cNvPicPr>
          <p:nvPr/>
        </p:nvPicPr>
        <p:blipFill>
          <a:blip r:embed="rId3" cstate="print"/>
          <a:srcRect/>
          <a:stretch>
            <a:fillRect/>
          </a:stretch>
        </p:blipFill>
        <p:spPr bwMode="auto">
          <a:xfrm>
            <a:off x="4929191" y="1142984"/>
            <a:ext cx="3857652" cy="5143536"/>
          </a:xfrm>
          <a:prstGeom prst="rect">
            <a:avLst/>
          </a:prstGeom>
          <a:noFill/>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ерик\Desktop\IMG-20170125-WA0015.jpg"/>
          <p:cNvPicPr>
            <a:picLocks noChangeAspect="1" noChangeArrowheads="1"/>
          </p:cNvPicPr>
          <p:nvPr/>
        </p:nvPicPr>
        <p:blipFill>
          <a:blip r:embed="rId2" cstate="print"/>
          <a:srcRect/>
          <a:stretch>
            <a:fillRect/>
          </a:stretch>
        </p:blipFill>
        <p:spPr bwMode="auto">
          <a:xfrm>
            <a:off x="285720" y="1285860"/>
            <a:ext cx="4265576" cy="4357718"/>
          </a:xfrm>
          <a:prstGeom prst="rect">
            <a:avLst/>
          </a:prstGeom>
          <a:noFill/>
        </p:spPr>
      </p:pic>
      <p:pic>
        <p:nvPicPr>
          <p:cNvPr id="6147" name="Picture 3" descr="C:\Users\Серик\Desktop\IMG-20170125-WA0014.jpg"/>
          <p:cNvPicPr>
            <a:picLocks noChangeAspect="1" noChangeArrowheads="1"/>
          </p:cNvPicPr>
          <p:nvPr/>
        </p:nvPicPr>
        <p:blipFill>
          <a:blip r:embed="rId3" cstate="print"/>
          <a:srcRect/>
          <a:stretch>
            <a:fillRect/>
          </a:stretch>
        </p:blipFill>
        <p:spPr bwMode="auto">
          <a:xfrm>
            <a:off x="4714876" y="1285860"/>
            <a:ext cx="4143405" cy="4357718"/>
          </a:xfrm>
          <a:prstGeom prst="rect">
            <a:avLst/>
          </a:prstGeom>
          <a:noFill/>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2736"/>
            <a:ext cx="8424936" cy="4708981"/>
          </a:xfrm>
          <a:prstGeom prst="rect">
            <a:avLst/>
          </a:prstGeom>
        </p:spPr>
        <p:txBody>
          <a:bodyPr wrap="square">
            <a:spAutoFit/>
          </a:bodyPr>
          <a:lstStyle/>
          <a:p>
            <a:r>
              <a:rPr lang="ru-RU" sz="2000" b="1" dirty="0" smtClean="0">
                <a:latin typeface="Times New Roman" pitchFamily="18" charset="0"/>
                <a:cs typeface="Times New Roman" pitchFamily="18" charset="0"/>
              </a:rPr>
              <a:t>Результат педагогической деятельности: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Обогатили предметно развивающую среду в группах, пополнили уголки </a:t>
            </a:r>
            <a:r>
              <a:rPr lang="ru-RU" sz="2000" dirty="0" err="1" smtClean="0">
                <a:latin typeface="Times New Roman" pitchFamily="18" charset="0"/>
                <a:cs typeface="Times New Roman" pitchFamily="18" charset="0"/>
              </a:rPr>
              <a:t>изодеятельности</a:t>
            </a:r>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Систематизировали собственные знания по применению нетрадиционных техник в работе с дошкольниками; </a:t>
            </a:r>
          </a:p>
          <a:p>
            <a:r>
              <a:rPr lang="ru-RU" sz="2000" b="1" dirty="0" smtClean="0">
                <a:latin typeface="Times New Roman" pitchFamily="18" charset="0"/>
                <a:cs typeface="Times New Roman" pitchFamily="18" charset="0"/>
              </a:rPr>
              <a:t>Достижения детей:</a:t>
            </a:r>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У детских работ появился индивидуальный почерк.</a:t>
            </a:r>
          </a:p>
          <a:p>
            <a:r>
              <a:rPr lang="ru-RU" sz="2000" dirty="0" smtClean="0">
                <a:latin typeface="Times New Roman" pitchFamily="18" charset="0"/>
                <a:cs typeface="Times New Roman" pitchFamily="18" charset="0"/>
              </a:rPr>
              <a:t>Эмоционально откликаются на выразительные образы, радуются красивому предмету, рисунку, изобразительным материалам; </a:t>
            </a:r>
          </a:p>
          <a:p>
            <a:r>
              <a:rPr lang="ru-RU" sz="2000" dirty="0" smtClean="0">
                <a:latin typeface="Times New Roman" pitchFamily="18" charset="0"/>
                <a:cs typeface="Times New Roman" pitchFamily="18" charset="0"/>
              </a:rPr>
              <a:t>Могут создавать простейшие изображения на основе линий, штрихов, пятен, простых форм. Освоили некоторые изобразительно-выразительные умения (согласно требованиям программы) , способы создания изображения, передают сходство с реальными предметами.</a:t>
            </a:r>
          </a:p>
          <a:p>
            <a:r>
              <a:rPr lang="ru-RU" sz="2000" dirty="0" smtClean="0">
                <a:latin typeface="Times New Roman" pitchFamily="18" charset="0"/>
                <a:cs typeface="Times New Roman" pitchFamily="18" charset="0"/>
              </a:rPr>
              <a:t>Совершенствовалась ручная умелость, мелкая моторика; Повысился уровень развития художественно – творческих способностей.</a:t>
            </a:r>
            <a:endParaRPr lang="ru-RU"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340768"/>
            <a:ext cx="8064896" cy="4708981"/>
          </a:xfrm>
          <a:prstGeom prst="rect">
            <a:avLst/>
          </a:prstGeom>
        </p:spPr>
        <p:txBody>
          <a:bodyPr wrap="square">
            <a:spAutoFit/>
          </a:bodyPr>
          <a:lstStyle/>
          <a:p>
            <a:r>
              <a:rPr lang="ru-RU" sz="2000" dirty="0" smtClean="0">
                <a:latin typeface="Times New Roman" pitchFamily="18" charset="0"/>
                <a:cs typeface="Times New Roman" pitchFamily="18" charset="0"/>
              </a:rPr>
              <a:t>Повышение психолого-педагогической культуры родителей осуществляется через родительские собрания и консультации, оформляются  папки - передвижки, выпускаются информационные листы для родителей – всё это обеспечивает единство воздействий детского сада и семьи в вопросах художественно-эстетическом развитии воспитанников.</a:t>
            </a:r>
          </a:p>
          <a:p>
            <a:r>
              <a:rPr lang="ru-RU" sz="2000" dirty="0" smtClean="0">
                <a:latin typeface="Times New Roman" pitchFamily="18" charset="0"/>
                <a:cs typeface="Times New Roman" pitchFamily="18" charset="0"/>
              </a:rPr>
              <a:t>Родители же проявляют интерес к совместной творческой продуктивной деятельности; Интересуются жизнью детей в группе, оказывают посильную помощь в оформлении выставок; результатами этой деятельности становятся выставки творчества детей и родителей группы: выставки рисунков «Золотая осень», выставка , посвященная «25-летию РК », «Зимушка-зима» .</a:t>
            </a:r>
          </a:p>
          <a:p>
            <a:r>
              <a:rPr lang="ru-RU" sz="2000" dirty="0" smtClean="0">
                <a:latin typeface="Times New Roman" pitchFamily="18" charset="0"/>
                <a:cs typeface="Times New Roman" pitchFamily="18" charset="0"/>
              </a:rPr>
              <a:t>Привлекаем их к участию в праздниках, к изготовлению костюмов, атрибутов. Все это помогает сделать родителей своими союзниками и единомышленниками в деле воспитания детей. </a:t>
            </a:r>
            <a:endParaRPr lang="ru-RU"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889844"/>
            <a:ext cx="7920880" cy="4154984"/>
          </a:xfrm>
          <a:prstGeom prst="rect">
            <a:avLst/>
          </a:prstGeom>
        </p:spPr>
        <p:txBody>
          <a:bodyPr wrap="square">
            <a:spAutoFit/>
          </a:bodyPr>
          <a:lstStyle/>
          <a:p>
            <a:r>
              <a:rPr lang="ru-RU" sz="2400" b="1" dirty="0" smtClean="0">
                <a:latin typeface="Times New Roman" pitchFamily="18" charset="0"/>
                <a:cs typeface="Times New Roman" pitchFamily="18" charset="0"/>
              </a:rPr>
              <a:t>Актуальным направлением модернизации </a:t>
            </a:r>
          </a:p>
          <a:p>
            <a:pPr>
              <a:buNone/>
            </a:pPr>
            <a:r>
              <a:rPr lang="ru-RU" sz="2400" b="1" dirty="0" smtClean="0">
                <a:latin typeface="Times New Roman" pitchFamily="18" charset="0"/>
                <a:cs typeface="Times New Roman" pitchFamily="18" charset="0"/>
              </a:rPr>
              <a:t>    системы образования является художественно-эстетическое развитие,</a:t>
            </a:r>
            <a:r>
              <a:rPr lang="ru-RU" sz="2400" dirty="0" smtClean="0">
                <a:latin typeface="Times New Roman" pitchFamily="18" charset="0"/>
                <a:cs typeface="Times New Roman" pitchFamily="18" charset="0"/>
              </a:rPr>
              <a:t> как одно из основных средств духовно-нравственного, культурного развития личности.  </a:t>
            </a:r>
          </a:p>
          <a:p>
            <a:r>
              <a:rPr lang="ru-RU" sz="2400" dirty="0" smtClean="0">
                <a:latin typeface="Times New Roman" pitchFamily="18" charset="0"/>
                <a:cs typeface="Times New Roman" pitchFamily="18" charset="0"/>
              </a:rPr>
              <a:t>Развитию творческих способностей дошкольников придаётся особое значение в условиях стандартизации дошкольного  образования. </a:t>
            </a:r>
          </a:p>
          <a:p>
            <a:r>
              <a:rPr lang="ru-RU" sz="2400" dirty="0" smtClean="0">
                <a:latin typeface="Times New Roman" pitchFamily="18" charset="0"/>
                <a:cs typeface="Times New Roman" pitchFamily="18" charset="0"/>
              </a:rPr>
              <a:t>Согласно ГОСО дошкольного образования разработаны целевые ориентиры по художественно-эстетическому развитию детей  дошкольного возраста, на которые должен ориентироваться педагог дошкольного учреждения:</a:t>
            </a:r>
            <a:endParaRPr lang="ru-RU"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052736"/>
            <a:ext cx="7992888" cy="2677656"/>
          </a:xfrm>
          <a:prstGeom prst="rect">
            <a:avLst/>
          </a:prstGeom>
        </p:spPr>
        <p:txBody>
          <a:bodyPr wrap="square">
            <a:spAutoFit/>
          </a:bodyPr>
          <a:lstStyle/>
          <a:p>
            <a:pPr>
              <a:buNone/>
            </a:pPr>
            <a:r>
              <a:rPr lang="ru-RU" dirty="0" smtClean="0"/>
              <a:t> </a:t>
            </a:r>
            <a:r>
              <a:rPr lang="ru-RU" sz="2400" dirty="0" smtClean="0">
                <a:latin typeface="Times New Roman" pitchFamily="18" charset="0"/>
                <a:cs typeface="Times New Roman" pitchFamily="18" charset="0"/>
              </a:rPr>
              <a:t>Подводя итоги работы, направленной на развитие художественно – творческих способностей детей в процессе продуктивной деятельности можно отметить, что у детей повысился уровень художественных способностей, что подтверждают позитивные результаты проделанной работы на сегодня.</a:t>
            </a:r>
          </a:p>
          <a:p>
            <a:pPr>
              <a:buNone/>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1196752"/>
            <a:ext cx="8229600" cy="3152962"/>
          </a:xfrm>
        </p:spPr>
        <p:txBody>
          <a:bodyPr>
            <a:normAutofit/>
          </a:bodyPr>
          <a:lstStyle/>
          <a:p>
            <a:r>
              <a:rPr lang="ru-RU" b="1" dirty="0"/>
              <a:t>В жизни всегда должно быть место творчеству, ведь творчество – это радость!</a:t>
            </a:r>
            <a:r>
              <a:rPr lang="ru-RU" dirty="0"/>
              <a:t/>
            </a:r>
            <a:br>
              <a:rPr lang="ru-RU" dirty="0"/>
            </a:br>
            <a:endParaRPr lang="ru-RU" dirty="0"/>
          </a:p>
        </p:txBody>
      </p:sp>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2653474"/>
          </a:xfrm>
        </p:spPr>
        <p:txBody>
          <a:bodyPr>
            <a:scene3d>
              <a:camera prst="isometricOffAxis1Righ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Спасибо за внимание!</a:t>
            </a:r>
            <a:endParaRPr lang="ru-RU"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268760"/>
            <a:ext cx="7920880" cy="4093428"/>
          </a:xfrm>
          <a:prstGeom prst="rect">
            <a:avLst/>
          </a:prstGeom>
        </p:spPr>
        <p:txBody>
          <a:bodyPr wrap="square">
            <a:spAutoFit/>
          </a:bodyPr>
          <a:lstStyle/>
          <a:p>
            <a:r>
              <a:rPr lang="ru-RU" sz="2000" dirty="0" smtClean="0">
                <a:latin typeface="Times New Roman" pitchFamily="18" charset="0"/>
                <a:cs typeface="Times New Roman" pitchFamily="18" charset="0"/>
              </a:rPr>
              <a:t>Ребёнок овладевает основными общекультурными способами приобщения к художественно-эстетической культуре, выступающей в качестве информационно-познавательного аспекта жизни ребёнка;</a:t>
            </a:r>
          </a:p>
          <a:p>
            <a:r>
              <a:rPr lang="ru-RU" sz="2000" dirty="0" smtClean="0">
                <a:latin typeface="Times New Roman" pitchFamily="18" charset="0"/>
                <a:cs typeface="Times New Roman" pitchFamily="18" charset="0"/>
              </a:rPr>
              <a:t>Ребёнок обладает развитым творческим воображением в контексте культуры творческого мышления как индивидуальным свойством личности, проявляющимся в восприятии, осмыслении и преобразовании окружающего мира посредством создания нового продукта собственного творчества, обогащающего его детскую субкультуру;</a:t>
            </a:r>
          </a:p>
          <a:p>
            <a:r>
              <a:rPr lang="ru-RU" sz="2000" dirty="0" smtClean="0">
                <a:latin typeface="Times New Roman" pitchFamily="18" charset="0"/>
                <a:cs typeface="Times New Roman" pitchFamily="18" charset="0"/>
              </a:rPr>
              <a:t>Ребёнок накапливает элементарные представления об изобразительных художественных материалах, техниках изображения в процессе обучения, поисковой деятельности, накопления личностного опыта .</a:t>
            </a: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a:bodyPr>
          <a:lstStyle/>
          <a:p>
            <a:r>
              <a:rPr lang="ru-RU" sz="3200" dirty="0"/>
              <a:t>Образовательная область "Творчество" </a:t>
            </a:r>
          </a:p>
        </p:txBody>
      </p:sp>
      <p:sp>
        <p:nvSpPr>
          <p:cNvPr id="3" name="Содержимое 2"/>
          <p:cNvSpPr>
            <a:spLocks noGrp="1"/>
          </p:cNvSpPr>
          <p:nvPr>
            <p:ph idx="1"/>
          </p:nvPr>
        </p:nvSpPr>
        <p:spPr>
          <a:xfrm>
            <a:off x="457200" y="1500174"/>
            <a:ext cx="8229600" cy="4824426"/>
          </a:xfrm>
        </p:spPr>
        <p:txBody>
          <a:bodyPr>
            <a:normAutofit fontScale="62500" lnSpcReduction="20000"/>
          </a:bodyPr>
          <a:lstStyle/>
          <a:p>
            <a:endParaRPr lang="ru-RU" dirty="0" smtClean="0"/>
          </a:p>
          <a:p>
            <a:r>
              <a:rPr lang="ru-RU" sz="2900" dirty="0" smtClean="0"/>
              <a:t>  обеспечивать </a:t>
            </a:r>
            <a:r>
              <a:rPr lang="ru-RU" sz="2900" dirty="0"/>
              <a:t>материальные условия для развития изобразительных, конструктивных, музыкальных навыков ребенка; </a:t>
            </a:r>
            <a:endParaRPr lang="ru-RU" sz="2900" dirty="0" smtClean="0"/>
          </a:p>
          <a:p>
            <a:r>
              <a:rPr lang="ru-RU" sz="2900" dirty="0" smtClean="0"/>
              <a:t>  предоставлять </a:t>
            </a:r>
            <a:r>
              <a:rPr lang="ru-RU" sz="2900" dirty="0"/>
              <a:t>ребенку возможности свободно выражать свои творческие замыслы;  </a:t>
            </a:r>
            <a:endParaRPr lang="ru-RU" sz="2900" dirty="0" smtClean="0"/>
          </a:p>
          <a:p>
            <a:r>
              <a:rPr lang="ru-RU" sz="2900" dirty="0" smtClean="0"/>
              <a:t>  воспитывать </a:t>
            </a:r>
            <a:r>
              <a:rPr lang="ru-RU" sz="2900" dirty="0"/>
              <a:t>эстетический вкус, интерес к произведениям </a:t>
            </a:r>
            <a:r>
              <a:rPr lang="ru-RU" sz="2900" dirty="0" smtClean="0"/>
              <a:t>искусства;</a:t>
            </a:r>
          </a:p>
          <a:p>
            <a:r>
              <a:rPr lang="ru-RU" sz="2900" dirty="0" smtClean="0"/>
              <a:t>  создавать </a:t>
            </a:r>
            <a:r>
              <a:rPr lang="ru-RU" sz="2900" dirty="0"/>
              <a:t>возможности для творческого роста ребенка.</a:t>
            </a:r>
          </a:p>
          <a:p>
            <a:pPr fontAlgn="base">
              <a:buNone/>
            </a:pPr>
            <a:r>
              <a:rPr lang="ru-RU" sz="2900" dirty="0" smtClean="0"/>
              <a:t>        </a:t>
            </a:r>
            <a:r>
              <a:rPr lang="ru-RU" sz="2900" dirty="0"/>
              <a:t>включает в себя:</a:t>
            </a:r>
          </a:p>
          <a:p>
            <a:pPr fontAlgn="base">
              <a:buNone/>
            </a:pPr>
            <a:r>
              <a:rPr lang="ru-RU" sz="2900" dirty="0" smtClean="0"/>
              <a:t>     1</a:t>
            </a:r>
            <a:r>
              <a:rPr lang="ru-RU" sz="2900" dirty="0"/>
              <a:t>) рисование;</a:t>
            </a:r>
          </a:p>
          <a:p>
            <a:pPr fontAlgn="base">
              <a:buNone/>
            </a:pPr>
            <a:r>
              <a:rPr lang="ru-RU" sz="2900" dirty="0" smtClean="0"/>
              <a:t>     2</a:t>
            </a:r>
            <a:r>
              <a:rPr lang="ru-RU" sz="2900" dirty="0"/>
              <a:t>) лепка;</a:t>
            </a:r>
          </a:p>
          <a:p>
            <a:pPr fontAlgn="base">
              <a:buNone/>
            </a:pPr>
            <a:r>
              <a:rPr lang="ru-RU" sz="2900" dirty="0" smtClean="0"/>
              <a:t>     3</a:t>
            </a:r>
            <a:r>
              <a:rPr lang="ru-RU" sz="2900" dirty="0"/>
              <a:t>) аппликация;</a:t>
            </a:r>
          </a:p>
          <a:p>
            <a:pPr fontAlgn="base">
              <a:buNone/>
            </a:pPr>
            <a:r>
              <a:rPr lang="ru-RU" sz="2900" dirty="0" smtClean="0"/>
              <a:t>     4</a:t>
            </a:r>
            <a:r>
              <a:rPr lang="ru-RU" sz="2900" dirty="0"/>
              <a:t>) музыка.</a:t>
            </a:r>
          </a:p>
          <a:p>
            <a:pPr fontAlgn="base">
              <a:buNone/>
            </a:pPr>
            <a:r>
              <a:rPr lang="ru-RU" sz="2900" dirty="0"/>
              <a:t> </a:t>
            </a:r>
          </a:p>
          <a:p>
            <a:pPr fontAlgn="base">
              <a:buNone/>
            </a:pPr>
            <a:r>
              <a:rPr lang="ru-RU" sz="2900" dirty="0" smtClean="0"/>
              <a:t>   </a:t>
            </a:r>
            <a:r>
              <a:rPr lang="ru-RU" sz="2900" dirty="0"/>
              <a:t> Цель: Развитие чувственно-эмоциональной сферы и воображения у ребенка, как основы культуры творческого мышления.</a:t>
            </a:r>
          </a:p>
          <a:p>
            <a:endParaRPr lang="ru-RU" dirty="0"/>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052736"/>
            <a:ext cx="8064896" cy="5016758"/>
          </a:xfrm>
          <a:prstGeom prst="rect">
            <a:avLst/>
          </a:prstGeom>
        </p:spPr>
        <p:txBody>
          <a:bodyPr wrap="square">
            <a:spAutoFit/>
          </a:bodyPr>
          <a:lstStyle/>
          <a:p>
            <a:r>
              <a:rPr lang="ru-RU" sz="2000" dirty="0" smtClean="0">
                <a:latin typeface="Times New Roman" pitchFamily="18" charset="0"/>
                <a:cs typeface="Times New Roman" pitchFamily="18" charset="0"/>
              </a:rPr>
              <a:t>Художественно-эстетическая деятельность дошкольника –  это деятельность, в которой ребёнок наиболее полно может раскрыть себя, свои возможности, ощутить продукт своей деятельности, одним словом реализовать себя как творческая личность. На это нас нацеливает концепция дошкольного образования, где чётко определяются задачи перед педагогом о развитии творческого начала в детях, впоследствии так необходимого в жизни.</a:t>
            </a:r>
          </a:p>
          <a:p>
            <a:r>
              <a:rPr lang="ru-RU" sz="2000" dirty="0" smtClean="0">
                <a:latin typeface="Times New Roman" pitchFamily="18" charset="0"/>
                <a:cs typeface="Times New Roman" pitchFamily="18" charset="0"/>
              </a:rPr>
              <a:t>Ребенок – это маленький первооткрыватель, который постоянно растет, развивается, меняется, узнает новое и никогда не сидит на месте. Поэтому очень важно найти занятие, которое придется ему по душе и поможет, активно развиваться не только физически, но и эмоционально. Начинать творить можно с самых малых лет. Что может быть веселее, чем мять эластичный пластилин или от души мазать краской по бумаге? Творческие занятия развивают эстетическое восприятие, воображение, усидчивость, мелкую моторику и помогает познать окружающий мир в деталях.</a:t>
            </a:r>
            <a:endParaRPr lang="ru-RU"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653738"/>
          </a:xfrm>
        </p:spPr>
        <p:txBody>
          <a:bodyPr>
            <a:noAutofit/>
          </a:bodyPr>
          <a:lstStyle/>
          <a:p>
            <a:r>
              <a:rPr lang="ru-RU" sz="2000" dirty="0" smtClean="0">
                <a:solidFill>
                  <a:schemeClr val="tx1">
                    <a:lumMod val="95000"/>
                    <a:lumOff val="5000"/>
                  </a:schemeClr>
                </a:solidFill>
              </a:rPr>
              <a:t>Основополагающий принцип развития современного дошкольного образования, предложенный ГОСО РК требованиями к структуре основной общеобразовательной программы дошкольного образования – принцип интеграции образовательных областей. </a:t>
            </a:r>
            <a:br>
              <a:rPr lang="ru-RU" sz="2000" dirty="0" smtClean="0">
                <a:solidFill>
                  <a:schemeClr val="tx1">
                    <a:lumMod val="95000"/>
                    <a:lumOff val="5000"/>
                  </a:schemeClr>
                </a:solidFill>
              </a:rPr>
            </a:br>
            <a:r>
              <a:rPr lang="ru-RU" sz="2000" dirty="0" smtClean="0">
                <a:solidFill>
                  <a:schemeClr val="tx1">
                    <a:lumMod val="95000"/>
                    <a:lumOff val="5000"/>
                  </a:schemeClr>
                </a:solidFill>
              </a:rPr>
              <a:t>Зная интеграционные механизмы, воспитатель может соединять разные виды деятельности, что в итоге ведет к качественному усвоению программы. </a:t>
            </a:r>
            <a:br>
              <a:rPr lang="ru-RU" sz="2000" dirty="0" smtClean="0">
                <a:solidFill>
                  <a:schemeClr val="tx1">
                    <a:lumMod val="95000"/>
                    <a:lumOff val="5000"/>
                  </a:schemeClr>
                </a:solidFill>
              </a:rPr>
            </a:br>
            <a:r>
              <a:rPr lang="ru-RU" sz="2000" dirty="0" smtClean="0">
                <a:solidFill>
                  <a:schemeClr val="tx1">
                    <a:lumMod val="95000"/>
                    <a:lumOff val="5000"/>
                  </a:schemeClr>
                </a:solidFill>
              </a:rPr>
              <a:t>Так  в Образовательной области "Творчество" гармонично объединены различные образовательные области для целостного восприятия окружающего мира. (Познание, Коммуникация, Социум, Здоровье)</a:t>
            </a:r>
            <a:br>
              <a:rPr lang="ru-RU" sz="2000" dirty="0" smtClean="0">
                <a:solidFill>
                  <a:schemeClr val="tx1">
                    <a:lumMod val="95000"/>
                    <a:lumOff val="5000"/>
                  </a:schemeClr>
                </a:solidFill>
              </a:rPr>
            </a:br>
            <a:r>
              <a:rPr lang="ru-RU" sz="2000" dirty="0" smtClean="0">
                <a:solidFill>
                  <a:schemeClr val="tx1">
                    <a:lumMod val="95000"/>
                    <a:lumOff val="5000"/>
                  </a:schemeClr>
                </a:solidFill>
              </a:rPr>
              <a:t> </a:t>
            </a:r>
            <a:r>
              <a:rPr lang="ru-RU" sz="2400" dirty="0" smtClean="0">
                <a:solidFill>
                  <a:schemeClr val="tx1">
                    <a:lumMod val="95000"/>
                    <a:lumOff val="5000"/>
                  </a:schemeClr>
                </a:solidFill>
              </a:rPr>
              <a:t/>
            </a:r>
            <a:br>
              <a:rPr lang="ru-RU" sz="2400" dirty="0" smtClean="0">
                <a:solidFill>
                  <a:schemeClr val="tx1">
                    <a:lumMod val="95000"/>
                    <a:lumOff val="5000"/>
                  </a:schemeClr>
                </a:solidFill>
              </a:rPr>
            </a:br>
            <a:endParaRPr lang="ru-RU" sz="2400" dirty="0">
              <a:solidFill>
                <a:schemeClr val="tx1">
                  <a:lumMod val="95000"/>
                  <a:lumOff val="5000"/>
                </a:schemeClr>
              </a:solidFill>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268760"/>
            <a:ext cx="7992888" cy="4401205"/>
          </a:xfrm>
          <a:prstGeom prst="rect">
            <a:avLst/>
          </a:prstGeom>
        </p:spPr>
        <p:txBody>
          <a:bodyPr wrap="square">
            <a:spAutoFit/>
          </a:bodyPr>
          <a:lstStyle/>
          <a:p>
            <a:r>
              <a:rPr lang="ru-RU" sz="2000" dirty="0" smtClean="0">
                <a:latin typeface="Times New Roman" pitchFamily="18" charset="0"/>
                <a:cs typeface="Times New Roman" pitchFamily="18" charset="0"/>
              </a:rPr>
              <a:t>Для развития художественно – творческих способностей  детей средней группы</a:t>
            </a:r>
            <a:r>
              <a:rPr lang="ru-RU" sz="2000" dirty="0" smtClean="0">
                <a:solidFill>
                  <a:schemeClr val="accent1">
                    <a:lumMod val="75000"/>
                  </a:schemeClr>
                </a:solidFill>
                <a:latin typeface="Times New Roman" pitchFamily="18" charset="0"/>
                <a:cs typeface="Times New Roman" pitchFamily="18" charset="0"/>
              </a:rPr>
              <a:t> </a:t>
            </a:r>
            <a:r>
              <a:rPr lang="ru-RU" sz="2000" dirty="0" smtClean="0">
                <a:solidFill>
                  <a:schemeClr val="tx1">
                    <a:lumMod val="95000"/>
                    <a:lumOff val="5000"/>
                  </a:schemeClr>
                </a:solidFill>
                <a:latin typeface="Times New Roman" pitchFamily="18" charset="0"/>
                <a:cs typeface="Times New Roman" pitchFamily="18" charset="0"/>
              </a:rPr>
              <a:t>разработаны  перспективные тематические планы</a:t>
            </a:r>
            <a:r>
              <a:rPr lang="ru-RU" sz="2000" b="1" dirty="0" smtClean="0">
                <a:solidFill>
                  <a:schemeClr val="tx1">
                    <a:lumMod val="95000"/>
                    <a:lumOff val="5000"/>
                  </a:schemeClr>
                </a:solidFill>
                <a:latin typeface="Times New Roman" pitchFamily="18" charset="0"/>
                <a:cs typeface="Times New Roman" pitchFamily="18" charset="0"/>
              </a:rPr>
              <a:t> , </a:t>
            </a:r>
            <a:r>
              <a:rPr lang="ru-RU" sz="2000" dirty="0" smtClean="0">
                <a:solidFill>
                  <a:schemeClr val="tx1">
                    <a:lumMod val="95000"/>
                    <a:lumOff val="5000"/>
                  </a:schemeClr>
                </a:solidFill>
                <a:latin typeface="Times New Roman" pitchFamily="18" charset="0"/>
                <a:cs typeface="Times New Roman" pitchFamily="18" charset="0"/>
              </a:rPr>
              <a:t>а в качестве дополнительного вариативного компонента :</a:t>
            </a:r>
            <a:br>
              <a:rPr lang="ru-RU" sz="20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tx1">
                    <a:lumMod val="95000"/>
                    <a:lumOff val="5000"/>
                  </a:schemeClr>
                </a:solidFill>
                <a:latin typeface="Times New Roman" pitchFamily="18" charset="0"/>
                <a:cs typeface="Times New Roman" pitchFamily="18" charset="0"/>
              </a:rPr>
              <a:t>      1. "Юный художник" (Рисование по методике </a:t>
            </a:r>
            <a:r>
              <a:rPr lang="ru-RU" sz="2000" dirty="0" err="1" smtClean="0">
                <a:solidFill>
                  <a:schemeClr val="tx1">
                    <a:lumMod val="95000"/>
                    <a:lumOff val="5000"/>
                  </a:schemeClr>
                </a:solidFill>
                <a:latin typeface="Times New Roman" pitchFamily="18" charset="0"/>
                <a:cs typeface="Times New Roman" pitchFamily="18" charset="0"/>
              </a:rPr>
              <a:t>Силивон</a:t>
            </a:r>
            <a:r>
              <a:rPr lang="ru-RU" sz="2000" dirty="0" smtClean="0">
                <a:solidFill>
                  <a:schemeClr val="tx1">
                    <a:lumMod val="95000"/>
                    <a:lumOff val="5000"/>
                  </a:schemeClr>
                </a:solidFill>
                <a:latin typeface="Times New Roman" pitchFamily="18" charset="0"/>
                <a:cs typeface="Times New Roman" pitchFamily="18" charset="0"/>
              </a:rPr>
              <a:t> )-программу дополнительного вариативного компонента, разработанную автором </a:t>
            </a:r>
            <a:r>
              <a:rPr lang="ru-RU" sz="2000" dirty="0" err="1" smtClean="0">
                <a:solidFill>
                  <a:schemeClr val="tx1">
                    <a:lumMod val="95000"/>
                    <a:lumOff val="5000"/>
                  </a:schemeClr>
                </a:solidFill>
                <a:latin typeface="Times New Roman" pitchFamily="18" charset="0"/>
                <a:cs typeface="Times New Roman" pitchFamily="18" charset="0"/>
              </a:rPr>
              <a:t>Маль</a:t>
            </a:r>
            <a:r>
              <a:rPr lang="kk-KZ" sz="2000" dirty="0" smtClean="0">
                <a:solidFill>
                  <a:schemeClr val="tx1">
                    <a:lumMod val="95000"/>
                    <a:lumOff val="5000"/>
                  </a:schemeClr>
                </a:solidFill>
                <a:latin typeface="Times New Roman" pitchFamily="18" charset="0"/>
                <a:cs typeface="Times New Roman" pitchFamily="18" charset="0"/>
              </a:rPr>
              <a:t>цевой Ольгой Нурпашевной.</a:t>
            </a:r>
            <a:r>
              <a:rPr lang="ru-RU" sz="2000" dirty="0" smtClean="0">
                <a:solidFill>
                  <a:schemeClr val="tx1">
                    <a:lumMod val="95000"/>
                    <a:lumOff val="5000"/>
                  </a:schemeClr>
                </a:solidFill>
                <a:latin typeface="Times New Roman" pitchFamily="18" charset="0"/>
                <a:cs typeface="Times New Roman" pitchFamily="18" charset="0"/>
              </a:rPr>
              <a:t/>
            </a:r>
            <a:br>
              <a:rPr lang="ru-RU" sz="20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tx1">
                    <a:lumMod val="95000"/>
                    <a:lumOff val="5000"/>
                  </a:schemeClr>
                </a:solidFill>
                <a:latin typeface="Times New Roman" pitchFamily="18" charset="0"/>
                <a:cs typeface="Times New Roman" pitchFamily="18" charset="0"/>
              </a:rPr>
              <a:t>      2. </a:t>
            </a:r>
            <a:r>
              <a:rPr lang="ru-RU" sz="2000" dirty="0" err="1" smtClean="0">
                <a:solidFill>
                  <a:schemeClr val="tx1">
                    <a:lumMod val="95000"/>
                    <a:lumOff val="5000"/>
                  </a:schemeClr>
                </a:solidFill>
                <a:latin typeface="Times New Roman" pitchFamily="18" charset="0"/>
                <a:cs typeface="Times New Roman" pitchFamily="18" charset="0"/>
              </a:rPr>
              <a:t>Пластилинография</a:t>
            </a:r>
            <a:r>
              <a:rPr lang="ru-RU" sz="2000" dirty="0" smtClean="0">
                <a:solidFill>
                  <a:schemeClr val="tx1">
                    <a:lumMod val="95000"/>
                    <a:lumOff val="5000"/>
                  </a:schemeClr>
                </a:solidFill>
                <a:latin typeface="Times New Roman" pitchFamily="18" charset="0"/>
                <a:cs typeface="Times New Roman" pitchFamily="18" charset="0"/>
              </a:rPr>
              <a:t> (</a:t>
            </a:r>
            <a:r>
              <a:rPr lang="kk-KZ" sz="2000" dirty="0" smtClean="0">
                <a:solidFill>
                  <a:schemeClr val="tx1">
                    <a:lumMod val="95000"/>
                    <a:lumOff val="5000"/>
                  </a:schemeClr>
                </a:solidFill>
                <a:latin typeface="Times New Roman" pitchFamily="18" charset="0"/>
                <a:cs typeface="Times New Roman" pitchFamily="18" charset="0"/>
              </a:rPr>
              <a:t>Автор программы: Кушнир Марина Францевна</a:t>
            </a:r>
            <a:r>
              <a:rPr lang="kk-KZ" sz="2000" b="1" dirty="0" smtClean="0">
                <a:solidFill>
                  <a:schemeClr val="tx1">
                    <a:lumMod val="95000"/>
                    <a:lumOff val="5000"/>
                  </a:schemeClr>
                </a:solidFill>
                <a:latin typeface="Times New Roman" pitchFamily="18" charset="0"/>
                <a:cs typeface="Times New Roman" pitchFamily="18" charset="0"/>
              </a:rPr>
              <a:t>)</a:t>
            </a:r>
          </a:p>
          <a:p>
            <a:r>
              <a:rPr lang="kk-KZ" sz="2000" b="1" dirty="0" smtClean="0">
                <a:solidFill>
                  <a:schemeClr val="tx1">
                    <a:lumMod val="95000"/>
                    <a:lumOff val="5000"/>
                  </a:schemeClr>
                </a:solidFill>
                <a:latin typeface="Times New Roman" pitchFamily="18" charset="0"/>
                <a:cs typeface="Times New Roman" pitchFamily="18" charset="0"/>
              </a:rPr>
              <a:t>За эти программы наши педагоги были награждены Золотыми сертификатами и Хрустальным Кубком на Международной </a:t>
            </a:r>
            <a:r>
              <a:rPr lang="ru-RU" sz="2000" b="1" dirty="0" smtClean="0"/>
              <a:t>Я</a:t>
            </a:r>
            <a:r>
              <a:rPr lang="kk-KZ" sz="2000" b="1" dirty="0" smtClean="0">
                <a:solidFill>
                  <a:schemeClr val="tx1">
                    <a:lumMod val="95000"/>
                    <a:lumOff val="5000"/>
                  </a:schemeClr>
                </a:solidFill>
                <a:latin typeface="Times New Roman" pitchFamily="18" charset="0"/>
                <a:cs typeface="Times New Roman" pitchFamily="18" charset="0"/>
              </a:rPr>
              <a:t>рмарке педагогических инновации.</a:t>
            </a:r>
          </a:p>
          <a:p>
            <a:endParaRPr lang="kk-KZ" sz="2000" b="1" dirty="0" smtClean="0">
              <a:solidFill>
                <a:schemeClr val="tx1">
                  <a:lumMod val="95000"/>
                  <a:lumOff val="5000"/>
                </a:schemeClr>
              </a:solidFill>
              <a:latin typeface="Times New Roman" pitchFamily="18" charset="0"/>
              <a:cs typeface="Times New Roman" pitchFamily="18" charset="0"/>
            </a:endParaRPr>
          </a:p>
          <a:p>
            <a:r>
              <a:rPr lang="kk-KZ" sz="2000" b="1" dirty="0" smtClean="0">
                <a:solidFill>
                  <a:schemeClr val="tx1">
                    <a:lumMod val="95000"/>
                    <a:lumOff val="5000"/>
                  </a:schemeClr>
                </a:solidFill>
                <a:latin typeface="Times New Roman" pitchFamily="18" charset="0"/>
                <a:cs typeface="Times New Roman" pitchFamily="18" charset="0"/>
              </a:rPr>
              <a:t/>
            </a:r>
            <a:br>
              <a:rPr lang="kk-KZ" sz="2000" b="1" dirty="0" smtClean="0">
                <a:solidFill>
                  <a:schemeClr val="tx1">
                    <a:lumMod val="95000"/>
                    <a:lumOff val="5000"/>
                  </a:schemeClr>
                </a:solidFill>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305800" cy="5939622"/>
          </a:xfrm>
        </p:spPr>
        <p:txBody>
          <a:bodyPr>
            <a:noAutofit/>
          </a:bodyPr>
          <a:lstStyle/>
          <a:p>
            <a:r>
              <a:rPr lang="ru-RU" sz="1800" dirty="0" smtClean="0"/>
              <a:t> </a:t>
            </a:r>
            <a:br>
              <a:rPr lang="ru-RU" sz="1800" dirty="0" smtClean="0"/>
            </a:br>
            <a:r>
              <a:rPr lang="ru-RU" sz="1800" dirty="0" smtClean="0"/>
              <a:t/>
            </a:r>
            <a:br>
              <a:rPr lang="ru-RU" sz="1800" dirty="0" smtClean="0"/>
            </a:br>
            <a:r>
              <a:rPr lang="ru-RU" sz="1800" dirty="0" smtClean="0">
                <a:solidFill>
                  <a:schemeClr val="tx1">
                    <a:lumMod val="95000"/>
                    <a:lumOff val="5000"/>
                  </a:schemeClr>
                </a:solidFill>
              </a:rPr>
              <a:t/>
            </a:r>
            <a:br>
              <a:rPr lang="ru-RU" sz="1800" dirty="0" smtClean="0">
                <a:solidFill>
                  <a:schemeClr val="tx1">
                    <a:lumMod val="95000"/>
                    <a:lumOff val="5000"/>
                  </a:schemeClr>
                </a:solidFill>
              </a:rPr>
            </a:br>
            <a:r>
              <a:rPr lang="ru-RU" sz="2000" dirty="0" smtClean="0">
                <a:solidFill>
                  <a:schemeClr val="tx1">
                    <a:lumMod val="95000"/>
                    <a:lumOff val="5000"/>
                  </a:schemeClr>
                </a:solidFill>
                <a:latin typeface="Times New Roman" pitchFamily="18" charset="0"/>
                <a:cs typeface="Times New Roman" pitchFamily="18" charset="0"/>
              </a:rPr>
              <a:t>Таким образом, вся творческая работа в средней группе  нашего детского сада направлена на:</a:t>
            </a:r>
            <a:br>
              <a:rPr lang="ru-RU" sz="20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bg2">
                    <a:lumMod val="75000"/>
                  </a:schemeClr>
                </a:solidFill>
                <a:latin typeface="Times New Roman" pitchFamily="18" charset="0"/>
                <a:cs typeface="Times New Roman" pitchFamily="18" charset="0"/>
              </a:rPr>
              <a:t> • </a:t>
            </a:r>
            <a:r>
              <a:rPr lang="ru-RU" sz="2000" dirty="0" smtClean="0">
                <a:solidFill>
                  <a:schemeClr val="tx1">
                    <a:lumMod val="95000"/>
                    <a:lumOff val="5000"/>
                  </a:schemeClr>
                </a:solidFill>
                <a:latin typeface="Times New Roman" pitchFamily="18" charset="0"/>
                <a:cs typeface="Times New Roman" pitchFamily="18" charset="0"/>
              </a:rPr>
              <a:t>Создание условий для развития творческих способностей дошкольников посредством использования традиционных и нетрадиционных техник продуктивной художественной деятельности.</a:t>
            </a:r>
            <a:br>
              <a:rPr lang="ru-RU" sz="20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tx1">
                    <a:lumMod val="95000"/>
                    <a:lumOff val="5000"/>
                  </a:schemeClr>
                </a:solidFill>
                <a:latin typeface="Times New Roman" pitchFamily="18" charset="0"/>
                <a:cs typeface="Times New Roman" pitchFamily="18" charset="0"/>
              </a:rPr>
              <a:t> </a:t>
            </a:r>
            <a:r>
              <a:rPr lang="ru-RU" sz="2000" dirty="0" smtClean="0">
                <a:solidFill>
                  <a:schemeClr val="bg2">
                    <a:lumMod val="75000"/>
                  </a:schemeClr>
                </a:solidFill>
                <a:latin typeface="Times New Roman" pitchFamily="18" charset="0"/>
                <a:cs typeface="Times New Roman" pitchFamily="18" charset="0"/>
              </a:rPr>
              <a:t>•</a:t>
            </a:r>
            <a:r>
              <a:rPr lang="ru-RU" sz="2000" dirty="0" smtClean="0">
                <a:solidFill>
                  <a:schemeClr val="tx1">
                    <a:lumMod val="95000"/>
                    <a:lumOff val="5000"/>
                  </a:schemeClr>
                </a:solidFill>
                <a:latin typeface="Times New Roman" pitchFamily="18" charset="0"/>
                <a:cs typeface="Times New Roman" pitchFamily="18" charset="0"/>
              </a:rPr>
              <a:t> Формирование навыков в работе с разнообразными материалами и техниками.</a:t>
            </a:r>
            <a:br>
              <a:rPr lang="ru-RU" sz="20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tx1">
                    <a:lumMod val="95000"/>
                    <a:lumOff val="5000"/>
                  </a:schemeClr>
                </a:solidFill>
                <a:latin typeface="Times New Roman" pitchFamily="18" charset="0"/>
                <a:cs typeface="Times New Roman" pitchFamily="18" charset="0"/>
              </a:rPr>
              <a:t> </a:t>
            </a:r>
            <a:r>
              <a:rPr lang="ru-RU" sz="2000" dirty="0" smtClean="0">
                <a:solidFill>
                  <a:schemeClr val="bg2">
                    <a:lumMod val="75000"/>
                  </a:schemeClr>
                </a:solidFill>
                <a:latin typeface="Times New Roman" pitchFamily="18" charset="0"/>
                <a:cs typeface="Times New Roman" pitchFamily="18" charset="0"/>
              </a:rPr>
              <a:t>• </a:t>
            </a:r>
            <a:r>
              <a:rPr lang="ru-RU" sz="2000" dirty="0" smtClean="0">
                <a:solidFill>
                  <a:schemeClr val="tx1">
                    <a:lumMod val="95000"/>
                    <a:lumOff val="5000"/>
                  </a:schemeClr>
                </a:solidFill>
                <a:latin typeface="Times New Roman" pitchFamily="18" charset="0"/>
                <a:cs typeface="Times New Roman" pitchFamily="18" charset="0"/>
              </a:rPr>
              <a:t>Обучение и использование  в рисовании разнообразного материала и разного  способа создания изображения;</a:t>
            </a:r>
            <a:br>
              <a:rPr lang="ru-RU" sz="20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tx1">
                    <a:lumMod val="95000"/>
                    <a:lumOff val="5000"/>
                  </a:schemeClr>
                </a:solidFill>
                <a:latin typeface="Times New Roman" pitchFamily="18" charset="0"/>
                <a:cs typeface="Times New Roman" pitchFamily="18" charset="0"/>
              </a:rPr>
              <a:t> </a:t>
            </a:r>
            <a:r>
              <a:rPr lang="ru-RU" sz="2000" dirty="0" smtClean="0">
                <a:solidFill>
                  <a:schemeClr val="bg2">
                    <a:lumMod val="75000"/>
                  </a:schemeClr>
                </a:solidFill>
                <a:latin typeface="Times New Roman" pitchFamily="18" charset="0"/>
                <a:cs typeface="Times New Roman" pitchFamily="18" charset="0"/>
              </a:rPr>
              <a:t>•</a:t>
            </a:r>
            <a:r>
              <a:rPr lang="ru-RU" sz="2000" dirty="0" smtClean="0">
                <a:solidFill>
                  <a:schemeClr val="tx1">
                    <a:lumMod val="95000"/>
                    <a:lumOff val="5000"/>
                  </a:schemeClr>
                </a:solidFill>
                <a:latin typeface="Times New Roman" pitchFamily="18" charset="0"/>
                <a:cs typeface="Times New Roman" pitchFamily="18" charset="0"/>
              </a:rPr>
              <a:t> Знакомство с новым способом изображения – </a:t>
            </a:r>
            <a:r>
              <a:rPr lang="ru-RU" sz="2000" dirty="0" err="1" smtClean="0">
                <a:solidFill>
                  <a:schemeClr val="tx1">
                    <a:lumMod val="95000"/>
                    <a:lumOff val="5000"/>
                  </a:schemeClr>
                </a:solidFill>
                <a:latin typeface="Times New Roman" pitchFamily="18" charset="0"/>
                <a:cs typeface="Times New Roman" pitchFamily="18" charset="0"/>
              </a:rPr>
              <a:t>пластилинографией</a:t>
            </a:r>
            <a:r>
              <a:rPr lang="ru-RU" sz="2000" dirty="0" smtClean="0">
                <a:solidFill>
                  <a:schemeClr val="tx1">
                    <a:lumMod val="95000"/>
                    <a:lumOff val="5000"/>
                  </a:schemeClr>
                </a:solidFill>
                <a:latin typeface="Times New Roman" pitchFamily="18" charset="0"/>
                <a:cs typeface="Times New Roman" pitchFamily="18" charset="0"/>
              </a:rPr>
              <a:t>, учить детей создавать выразительные образы посредством объёма и цвета.</a:t>
            </a:r>
            <a:br>
              <a:rPr lang="ru-RU" sz="20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bg2">
                    <a:lumMod val="75000"/>
                  </a:schemeClr>
                </a:solidFill>
                <a:latin typeface="Times New Roman" pitchFamily="18" charset="0"/>
                <a:cs typeface="Times New Roman" pitchFamily="18" charset="0"/>
              </a:rPr>
              <a:t> • </a:t>
            </a:r>
            <a:r>
              <a:rPr lang="ru-RU" sz="2000" dirty="0" smtClean="0">
                <a:solidFill>
                  <a:schemeClr val="tx1">
                    <a:lumMod val="95000"/>
                    <a:lumOff val="5000"/>
                  </a:schemeClr>
                </a:solidFill>
                <a:latin typeface="Times New Roman" pitchFamily="18" charset="0"/>
                <a:cs typeface="Times New Roman" pitchFamily="18" charset="0"/>
              </a:rPr>
              <a:t>Развитие  эстетического  восприятия мира, природы, художественного творчества взрослых и детей;</a:t>
            </a:r>
            <a:br>
              <a:rPr lang="ru-RU" sz="20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bg2">
                    <a:lumMod val="75000"/>
                  </a:schemeClr>
                </a:solidFill>
                <a:latin typeface="Times New Roman" pitchFamily="18" charset="0"/>
                <a:cs typeface="Times New Roman" pitchFamily="18" charset="0"/>
              </a:rPr>
              <a:t>•</a:t>
            </a:r>
            <a:r>
              <a:rPr lang="ru-RU" sz="2000" dirty="0" smtClean="0">
                <a:solidFill>
                  <a:schemeClr val="tx1">
                    <a:lumMod val="95000"/>
                    <a:lumOff val="5000"/>
                  </a:schemeClr>
                </a:solidFill>
                <a:latin typeface="Times New Roman" pitchFamily="18" charset="0"/>
                <a:cs typeface="Times New Roman" pitchFamily="18" charset="0"/>
              </a:rPr>
              <a:t> Развитие  </a:t>
            </a:r>
            <a:r>
              <a:rPr lang="ru-RU" sz="2000" dirty="0" err="1" smtClean="0">
                <a:solidFill>
                  <a:schemeClr val="tx1">
                    <a:lumMod val="95000"/>
                    <a:lumOff val="5000"/>
                  </a:schemeClr>
                </a:solidFill>
                <a:latin typeface="Times New Roman" pitchFamily="18" charset="0"/>
                <a:cs typeface="Times New Roman" pitchFamily="18" charset="0"/>
              </a:rPr>
              <a:t>сенсомоторики</a:t>
            </a:r>
            <a:r>
              <a:rPr lang="ru-RU" sz="2000" dirty="0" smtClean="0">
                <a:solidFill>
                  <a:schemeClr val="tx1">
                    <a:lumMod val="95000"/>
                    <a:lumOff val="5000"/>
                  </a:schemeClr>
                </a:solidFill>
                <a:latin typeface="Times New Roman" pitchFamily="18" charset="0"/>
                <a:cs typeface="Times New Roman" pitchFamily="18" charset="0"/>
              </a:rPr>
              <a:t>, мелкой моторики руки, пространственного воображения , зрительного восприятия;</a:t>
            </a:r>
            <a:br>
              <a:rPr lang="ru-RU" sz="20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bg2">
                    <a:lumMod val="75000"/>
                  </a:schemeClr>
                </a:solidFill>
                <a:latin typeface="Times New Roman" pitchFamily="18" charset="0"/>
                <a:cs typeface="Times New Roman" pitchFamily="18" charset="0"/>
              </a:rPr>
              <a:t>•</a:t>
            </a:r>
            <a:r>
              <a:rPr lang="ru-RU" sz="2000" dirty="0" smtClean="0">
                <a:solidFill>
                  <a:schemeClr val="tx1">
                    <a:lumMod val="95000"/>
                    <a:lumOff val="5000"/>
                  </a:schemeClr>
                </a:solidFill>
                <a:latin typeface="Times New Roman" pitchFamily="18" charset="0"/>
                <a:cs typeface="Times New Roman" pitchFamily="18" charset="0"/>
              </a:rPr>
              <a:t> Вовлечение родителей в творческий процесс с детьми.</a:t>
            </a:r>
            <a:br>
              <a:rPr lang="ru-RU" sz="20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bg2">
                    <a:lumMod val="75000"/>
                  </a:schemeClr>
                </a:solidFill>
                <a:latin typeface="Times New Roman" pitchFamily="18" charset="0"/>
                <a:cs typeface="Times New Roman" pitchFamily="18" charset="0"/>
              </a:rPr>
              <a:t>•</a:t>
            </a:r>
            <a:r>
              <a:rPr lang="ru-RU" sz="2000" dirty="0" smtClean="0">
                <a:solidFill>
                  <a:schemeClr val="tx1">
                    <a:lumMod val="95000"/>
                    <a:lumOff val="5000"/>
                  </a:schemeClr>
                </a:solidFill>
                <a:latin typeface="Times New Roman" pitchFamily="18" charset="0"/>
                <a:cs typeface="Times New Roman" pitchFamily="18" charset="0"/>
              </a:rPr>
              <a:t> Создание предметно-пространственной среды.</a:t>
            </a:r>
            <a:r>
              <a:rPr lang="ru-RU" sz="1800" dirty="0" smtClean="0"/>
              <a:t/>
            </a:r>
            <a:br>
              <a:rPr lang="ru-RU" sz="1800" dirty="0" smtClean="0"/>
            </a:br>
            <a:endParaRPr lang="ru-RU" sz="1800"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4429132"/>
            <a:ext cx="8305800" cy="2143140"/>
          </a:xfrm>
        </p:spPr>
        <p:txBody>
          <a:bodyPr>
            <a:noAutofit/>
          </a:bodyPr>
          <a:lstStyle/>
          <a:p>
            <a:r>
              <a:rPr lang="ru-RU" sz="2000" dirty="0" smtClean="0">
                <a:solidFill>
                  <a:schemeClr val="tx1">
                    <a:lumMod val="95000"/>
                    <a:lumOff val="5000"/>
                  </a:schemeClr>
                </a:solidFill>
              </a:rPr>
              <a:t>Большую радость, удивление и даже восторг малыши испытывают от своих маленьких и больших открытий, которые вызывают у них удовлетворения от проделанной работы. В процессе работы каждый ребёнок получает возможность удовлетворить присущую ему любознательность, почувствовать себя учёным, исследователем, первооткрывателем</a:t>
            </a:r>
            <a:r>
              <a:rPr lang="ru-RU" sz="2800" dirty="0" smtClean="0">
                <a:solidFill>
                  <a:schemeClr val="tx1">
                    <a:lumMod val="95000"/>
                    <a:lumOff val="5000"/>
                  </a:schemeClr>
                </a:solidFill>
              </a:rPr>
              <a:t>.</a:t>
            </a:r>
            <a:r>
              <a:rPr lang="ru-RU" sz="2800" dirty="0" smtClean="0"/>
              <a:t/>
            </a:r>
            <a:br>
              <a:rPr lang="ru-RU" sz="2800" dirty="0" smtClean="0"/>
            </a:br>
            <a:endParaRPr lang="ru-RU" sz="2800" dirty="0"/>
          </a:p>
        </p:txBody>
      </p:sp>
      <p:pic>
        <p:nvPicPr>
          <p:cNvPr id="4" name="Picture 3" descr="C:\Users\Серик\Desktop\IMG-20170122-WA0008.jpg"/>
          <p:cNvPicPr>
            <a:picLocks noChangeAspect="1" noChangeArrowheads="1"/>
          </p:cNvPicPr>
          <p:nvPr/>
        </p:nvPicPr>
        <p:blipFill>
          <a:blip r:embed="rId2" cstate="print"/>
          <a:srcRect/>
          <a:stretch>
            <a:fillRect/>
          </a:stretch>
        </p:blipFill>
        <p:spPr bwMode="auto">
          <a:xfrm>
            <a:off x="571472" y="285728"/>
            <a:ext cx="8215370" cy="4071966"/>
          </a:xfrm>
          <a:prstGeom prst="rect">
            <a:avLst/>
          </a:prstGeom>
          <a:noFill/>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389</TotalTime>
  <Words>545</Words>
  <Application>Microsoft Office PowerPoint</Application>
  <PresentationFormat>Экран (4:3)</PresentationFormat>
  <Paragraphs>53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Слайд 1</vt:lpstr>
      <vt:lpstr>Слайд 2</vt:lpstr>
      <vt:lpstr>Слайд 3</vt:lpstr>
      <vt:lpstr>Образовательная область "Творчество" </vt:lpstr>
      <vt:lpstr>Слайд 5</vt:lpstr>
      <vt:lpstr>Основополагающий принцип развития современного дошкольного образования, предложенный ГОСО РК требованиями к структуре основной общеобразовательной программы дошкольного образования – принцип интеграции образовательных областей.  Зная интеграционные механизмы, воспитатель может соединять разные виды деятельности, что в итоге ведет к качественному усвоению программы.  Так  в Образовательной области "Творчество" гармонично объединены различные образовательные области для целостного восприятия окружающего мира. (Познание, Коммуникация, Социум, Здоровье)   </vt:lpstr>
      <vt:lpstr>Слайд 7</vt:lpstr>
      <vt:lpstr>    Таким образом, вся творческая работа в средней группе  нашего детского сада направлена на:  • Создание условий для развития творческих способностей дошкольников посредством использования традиционных и нетрадиционных техник продуктивной художественной деятельности.  • Формирование навыков в работе с разнообразными материалами и техниками.  • Обучение и использование  в рисовании разнообразного материала и разного  способа создания изображения;  • Знакомство с новым способом изображения – пластилинографией, учить детей создавать выразительные образы посредством объёма и цвета.  • Развитие  эстетического  восприятия мира, природы, художественного творчества взрослых и детей; • Развитие  сенсомоторики, мелкой моторики руки, пространственного воображения , зрительного восприятия; • Вовлечение родителей в творческий процесс с детьми. • Создание предметно-пространственной среды. </vt:lpstr>
      <vt:lpstr>Большую радость, удивление и даже восторг малыши испытывают от своих маленьких и больших открытий, которые вызывают у них удовлетворения от проделанной работы. В процессе работы каждый ребёнок получает возможность удовлетворить присущую ему любознательность, почувствовать себя учёным, исследователем, первооткрывателем. </vt:lpstr>
      <vt:lpstr>Слайд 10</vt:lpstr>
      <vt:lpstr>Какими бы ни были виды, формы, способы развития творческих способностей ребёнка, главное чтобы ребёнок испытывал радость от процесса и результативности, чувствовал поддержку и одобрение со стороны воспитателей, научился мыслить свободно и смело. </vt:lpstr>
      <vt:lpstr>Слайд 12</vt:lpstr>
      <vt:lpstr>                   Творческая деятельность детей в повседневной жизни </vt:lpstr>
      <vt:lpstr>Слайд 14</vt:lpstr>
      <vt:lpstr>Слайд 15</vt:lpstr>
      <vt:lpstr>Слайд 16</vt:lpstr>
      <vt:lpstr>Слайд 17</vt:lpstr>
      <vt:lpstr>Слайд 18</vt:lpstr>
      <vt:lpstr>Слайд 19</vt:lpstr>
      <vt:lpstr>Слайд 20</vt:lpstr>
      <vt:lpstr>В жизни всегда должно быть место творчеству, ведь творчество – это радость! </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"Художественное творчество дошкольников в контексте реализации ГОСО"</dc:title>
  <dc:creator>Серик</dc:creator>
  <cp:lastModifiedBy>Admin</cp:lastModifiedBy>
  <cp:revision>41</cp:revision>
  <dcterms:created xsi:type="dcterms:W3CDTF">2017-01-25T17:44:04Z</dcterms:created>
  <dcterms:modified xsi:type="dcterms:W3CDTF">2017-01-28T14:48:12Z</dcterms:modified>
</cp:coreProperties>
</file>